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6" r:id="rId2"/>
    <p:sldId id="268" r:id="rId3"/>
    <p:sldId id="257" r:id="rId4"/>
    <p:sldId id="258" r:id="rId5"/>
    <p:sldId id="267" r:id="rId6"/>
    <p:sldId id="259" r:id="rId7"/>
    <p:sldId id="270" r:id="rId8"/>
    <p:sldId id="262" r:id="rId9"/>
    <p:sldId id="269" r:id="rId10"/>
    <p:sldId id="263" r:id="rId11"/>
    <p:sldId id="264" r:id="rId12"/>
    <p:sldId id="26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8" d="100"/>
          <a:sy n="118" d="100"/>
        </p:scale>
        <p:origin x="-1422" y="6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A080744-7481-449F-BC99-D16BB17314C9}" type="datetimeFigureOut">
              <a:rPr lang="en-US" smtClean="0"/>
              <a:pPr/>
              <a:t>9/30/2017</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CCFF231-7E19-4580-B41C-37882349EFEA}" type="slidenum">
              <a:rPr lang="en-GB" smtClean="0"/>
              <a:pPr/>
              <a:t>‹#›</a:t>
            </a:fld>
            <a:endParaRPr lang="en-GB"/>
          </a:p>
        </p:txBody>
      </p:sp>
    </p:spTree>
    <p:extLst>
      <p:ext uri="{BB962C8B-B14F-4D97-AF65-F5344CB8AC3E}">
        <p14:creationId xmlns:p14="http://schemas.microsoft.com/office/powerpoint/2010/main" xmlns="" val="10078550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4EE5CC-88A6-4C11-9855-4CFDE97F3B67}" type="datetimeFigureOut">
              <a:rPr lang="en-US" smtClean="0"/>
              <a:pPr/>
              <a:t>9/30/2017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EF1B6D-DD7D-424B-97B7-F6FCD9F43FDC}" type="slidenum">
              <a:rPr lang="en-GB" smtClean="0"/>
              <a:pPr/>
              <a:t>‹#›</a:t>
            </a:fld>
            <a:endParaRPr lang="en-GB"/>
          </a:p>
        </p:txBody>
      </p:sp>
    </p:spTree>
    <p:extLst>
      <p:ext uri="{BB962C8B-B14F-4D97-AF65-F5344CB8AC3E}">
        <p14:creationId xmlns:p14="http://schemas.microsoft.com/office/powerpoint/2010/main" xmlns="" val="13157946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Does anyone know what</a:t>
            </a:r>
            <a:r>
              <a:rPr lang="en-GB" baseline="0" dirty="0" smtClean="0"/>
              <a:t> a phoneme is?</a:t>
            </a:r>
          </a:p>
          <a:p>
            <a:r>
              <a:rPr lang="en-GB" baseline="0" dirty="0" smtClean="0"/>
              <a:t>Not necessarily just one letter making a sound.</a:t>
            </a:r>
            <a:endParaRPr lang="en-GB" dirty="0"/>
          </a:p>
        </p:txBody>
      </p:sp>
      <p:sp>
        <p:nvSpPr>
          <p:cNvPr id="4" name="Slide Number Placeholder 3"/>
          <p:cNvSpPr>
            <a:spLocks noGrp="1"/>
          </p:cNvSpPr>
          <p:nvPr>
            <p:ph type="sldNum" sz="quarter" idx="10"/>
          </p:nvPr>
        </p:nvSpPr>
        <p:spPr/>
        <p:txBody>
          <a:bodyPr/>
          <a:lstStyle/>
          <a:p>
            <a:fld id="{5DEF1B6D-DD7D-424B-97B7-F6FCD9F43FDC}" type="slidenum">
              <a:rPr lang="en-GB" smtClean="0"/>
              <a:pPr/>
              <a:t>3</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Examples</a:t>
            </a:r>
            <a:r>
              <a:rPr lang="en-GB" baseline="0" dirty="0" smtClean="0"/>
              <a:t> of extra vowel sounds being added to sounds e.g. </a:t>
            </a:r>
            <a:r>
              <a:rPr lang="en-GB" baseline="0" dirty="0" err="1" smtClean="0"/>
              <a:t>Buh</a:t>
            </a:r>
            <a:r>
              <a:rPr lang="en-GB" baseline="0" dirty="0" smtClean="0"/>
              <a:t>, </a:t>
            </a:r>
            <a:r>
              <a:rPr lang="en-GB" baseline="0" dirty="0" err="1" smtClean="0"/>
              <a:t>cuh</a:t>
            </a:r>
            <a:r>
              <a:rPr lang="en-GB" baseline="0" dirty="0" smtClean="0"/>
              <a:t>, </a:t>
            </a:r>
          </a:p>
          <a:p>
            <a:r>
              <a:rPr lang="en-GB" baseline="0" dirty="0" smtClean="0"/>
              <a:t>Explain that it is very hard to sound ‘w’ without adding an extra sound.</a:t>
            </a:r>
          </a:p>
          <a:p>
            <a:r>
              <a:rPr lang="en-GB" baseline="0" dirty="0" smtClean="0"/>
              <a:t>Say all the sounds  - using the </a:t>
            </a:r>
            <a:r>
              <a:rPr lang="en-GB" baseline="0" dirty="0" err="1" smtClean="0"/>
              <a:t>smartbook</a:t>
            </a:r>
            <a:r>
              <a:rPr lang="en-GB" baseline="0" dirty="0" smtClean="0"/>
              <a:t> document.</a:t>
            </a:r>
          </a:p>
          <a:p>
            <a:r>
              <a:rPr lang="en-GB" baseline="0" dirty="0" smtClean="0"/>
              <a:t>Show examples of graphemes for the ‘</a:t>
            </a:r>
            <a:r>
              <a:rPr lang="en-GB" baseline="0" dirty="0" err="1" smtClean="0"/>
              <a:t>ai</a:t>
            </a:r>
            <a:r>
              <a:rPr lang="en-GB" baseline="0" dirty="0" smtClean="0"/>
              <a:t>’ sound – </a:t>
            </a:r>
            <a:r>
              <a:rPr lang="en-GB" baseline="0" dirty="0" err="1" smtClean="0"/>
              <a:t>ai</a:t>
            </a:r>
            <a:r>
              <a:rPr lang="en-GB" baseline="0" dirty="0" smtClean="0"/>
              <a:t>, ay, a-e, a.</a:t>
            </a:r>
            <a:endParaRPr lang="en-GB" dirty="0"/>
          </a:p>
        </p:txBody>
      </p:sp>
      <p:sp>
        <p:nvSpPr>
          <p:cNvPr id="4" name="Slide Number Placeholder 3"/>
          <p:cNvSpPr>
            <a:spLocks noGrp="1"/>
          </p:cNvSpPr>
          <p:nvPr>
            <p:ph type="sldNum" sz="quarter" idx="10"/>
          </p:nvPr>
        </p:nvSpPr>
        <p:spPr/>
        <p:txBody>
          <a:bodyPr/>
          <a:lstStyle/>
          <a:p>
            <a:fld id="{5DEF1B6D-DD7D-424B-97B7-F6FCD9F43FDC}" type="slidenum">
              <a:rPr lang="en-GB" smtClean="0"/>
              <a:pPr/>
              <a:t>6</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We have</a:t>
            </a:r>
            <a:r>
              <a:rPr lang="en-GB" baseline="0" dirty="0" smtClean="0"/>
              <a:t> 7 members of staff to use amongst approx 116 children (would be about 16 / 17 per group if all groups equal).  Not all groups are of equal size and depends on how many children are on a particular phase.  Teacher’s teach the bigger groups which are up to 30 children, smallest groups are about 12 children.</a:t>
            </a:r>
            <a:endParaRPr lang="en-GB" dirty="0"/>
          </a:p>
        </p:txBody>
      </p:sp>
      <p:sp>
        <p:nvSpPr>
          <p:cNvPr id="4" name="Slide Number Placeholder 3"/>
          <p:cNvSpPr>
            <a:spLocks noGrp="1"/>
          </p:cNvSpPr>
          <p:nvPr>
            <p:ph type="sldNum" sz="quarter" idx="10"/>
          </p:nvPr>
        </p:nvSpPr>
        <p:spPr/>
        <p:txBody>
          <a:bodyPr/>
          <a:lstStyle/>
          <a:p>
            <a:fld id="{5DEF1B6D-DD7D-424B-97B7-F6FCD9F43FDC}" type="slidenum">
              <a:rPr lang="en-GB" smtClean="0"/>
              <a:pPr/>
              <a:t>8</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In the long term plan tricky words are taught</a:t>
            </a:r>
            <a:r>
              <a:rPr lang="en-GB" baseline="0" dirty="0" smtClean="0"/>
              <a:t> separately to the sounds.  E.g. We would not want to teach the tricky word ‘said’ alongside the sound ‘</a:t>
            </a:r>
            <a:r>
              <a:rPr lang="en-GB" baseline="0" dirty="0" err="1" smtClean="0"/>
              <a:t>ai</a:t>
            </a:r>
            <a:r>
              <a:rPr lang="en-GB" baseline="0" dirty="0" smtClean="0"/>
              <a:t>’ as in this word the </a:t>
            </a:r>
            <a:r>
              <a:rPr lang="en-GB" baseline="0" dirty="0" err="1" smtClean="0"/>
              <a:t>ai</a:t>
            </a:r>
            <a:r>
              <a:rPr lang="en-GB" baseline="0" dirty="0" smtClean="0"/>
              <a:t> does not make that sound.</a:t>
            </a:r>
          </a:p>
          <a:p>
            <a:r>
              <a:rPr lang="en-GB" baseline="0" dirty="0" smtClean="0"/>
              <a:t>As well as teaching phonics, these sessions also include aspects of grammar.  E.g. Children might look at verb endings ‘</a:t>
            </a:r>
            <a:r>
              <a:rPr lang="en-GB" baseline="0" dirty="0" err="1" smtClean="0"/>
              <a:t>ing</a:t>
            </a:r>
            <a:r>
              <a:rPr lang="en-GB" baseline="0" dirty="0" smtClean="0"/>
              <a:t>’ and ‘</a:t>
            </a:r>
            <a:r>
              <a:rPr lang="en-GB" baseline="0" dirty="0" err="1" smtClean="0"/>
              <a:t>ed</a:t>
            </a:r>
            <a:r>
              <a:rPr lang="en-GB" baseline="0" dirty="0" smtClean="0"/>
              <a:t>’ on words, identifying the root word first.  Even if children are not taught by their class teacher for phonics, their teacher is aware of what they are being taught as laminated boards are taken back to the classroom by a child specifying the phonemes or tricky words for that week.</a:t>
            </a:r>
            <a:endParaRPr lang="en-GB" dirty="0"/>
          </a:p>
        </p:txBody>
      </p:sp>
      <p:sp>
        <p:nvSpPr>
          <p:cNvPr id="4" name="Slide Number Placeholder 3"/>
          <p:cNvSpPr>
            <a:spLocks noGrp="1"/>
          </p:cNvSpPr>
          <p:nvPr>
            <p:ph type="sldNum" sz="quarter" idx="10"/>
          </p:nvPr>
        </p:nvSpPr>
        <p:spPr/>
        <p:txBody>
          <a:bodyPr/>
          <a:lstStyle/>
          <a:p>
            <a:fld id="{5DEF1B6D-DD7D-424B-97B7-F6FCD9F43FDC}" type="slidenum">
              <a:rPr lang="en-GB" smtClean="0"/>
              <a:pPr/>
              <a:t>10</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On receiving</a:t>
            </a:r>
            <a:r>
              <a:rPr lang="en-GB" baseline="0" dirty="0" smtClean="0"/>
              <a:t> the results of this screening check do not consider it as a reading result as it is purely phonics.</a:t>
            </a:r>
            <a:endParaRPr lang="en-GB" dirty="0"/>
          </a:p>
        </p:txBody>
      </p:sp>
      <p:sp>
        <p:nvSpPr>
          <p:cNvPr id="4" name="Slide Number Placeholder 3"/>
          <p:cNvSpPr>
            <a:spLocks noGrp="1"/>
          </p:cNvSpPr>
          <p:nvPr>
            <p:ph type="sldNum" sz="quarter" idx="10"/>
          </p:nvPr>
        </p:nvSpPr>
        <p:spPr/>
        <p:txBody>
          <a:bodyPr/>
          <a:lstStyle/>
          <a:p>
            <a:fld id="{5DEF1B6D-DD7D-424B-97B7-F6FCD9F43FDC}" type="slidenum">
              <a:rPr lang="en-GB" smtClean="0"/>
              <a:pPr/>
              <a:t>11</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DEF1B6D-DD7D-424B-97B7-F6FCD9F43FDC}" type="slidenum">
              <a:rPr lang="en-GB" smtClean="0"/>
              <a:pPr/>
              <a:t>12</a:t>
            </a:fld>
            <a:endParaRPr lang="en-GB"/>
          </a:p>
        </p:txBody>
      </p:sp>
    </p:spTree>
    <p:extLst>
      <p:ext uri="{BB962C8B-B14F-4D97-AF65-F5344CB8AC3E}">
        <p14:creationId xmlns:p14="http://schemas.microsoft.com/office/powerpoint/2010/main" xmlns="" val="28538131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B5D7CE2-BFBF-45FA-BD5E-A1491173A9E9}" type="datetimeFigureOut">
              <a:rPr lang="en-US" smtClean="0"/>
              <a:pPr/>
              <a:t>9/30/2017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4DA725-1664-4C09-AAAA-B2811D10B6E9}"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B5D7CE2-BFBF-45FA-BD5E-A1491173A9E9}" type="datetimeFigureOut">
              <a:rPr lang="en-US" smtClean="0"/>
              <a:pPr/>
              <a:t>9/30/2017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4DA725-1664-4C09-AAAA-B2811D10B6E9}"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B5D7CE2-BFBF-45FA-BD5E-A1491173A9E9}" type="datetimeFigureOut">
              <a:rPr lang="en-US" smtClean="0"/>
              <a:pPr/>
              <a:t>9/30/2017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4DA725-1664-4C09-AAAA-B2811D10B6E9}"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B5D7CE2-BFBF-45FA-BD5E-A1491173A9E9}" type="datetimeFigureOut">
              <a:rPr lang="en-US" smtClean="0"/>
              <a:pPr/>
              <a:t>9/30/2017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4DA725-1664-4C09-AAAA-B2811D10B6E9}"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5D7CE2-BFBF-45FA-BD5E-A1491173A9E9}" type="datetimeFigureOut">
              <a:rPr lang="en-US" smtClean="0"/>
              <a:pPr/>
              <a:t>9/30/2017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4DA725-1664-4C09-AAAA-B2811D10B6E9}"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B5D7CE2-BFBF-45FA-BD5E-A1491173A9E9}" type="datetimeFigureOut">
              <a:rPr lang="en-US" smtClean="0"/>
              <a:pPr/>
              <a:t>9/30/2017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24DA725-1664-4C09-AAAA-B2811D10B6E9}"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B5D7CE2-BFBF-45FA-BD5E-A1491173A9E9}" type="datetimeFigureOut">
              <a:rPr lang="en-US" smtClean="0"/>
              <a:pPr/>
              <a:t>9/30/2017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24DA725-1664-4C09-AAAA-B2811D10B6E9}"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B5D7CE2-BFBF-45FA-BD5E-A1491173A9E9}" type="datetimeFigureOut">
              <a:rPr lang="en-US" smtClean="0"/>
              <a:pPr/>
              <a:t>9/30/2017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24DA725-1664-4C09-AAAA-B2811D10B6E9}"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5D7CE2-BFBF-45FA-BD5E-A1491173A9E9}" type="datetimeFigureOut">
              <a:rPr lang="en-US" smtClean="0"/>
              <a:pPr/>
              <a:t>9/30/2017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24DA725-1664-4C09-AAAA-B2811D10B6E9}"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5D7CE2-BFBF-45FA-BD5E-A1491173A9E9}" type="datetimeFigureOut">
              <a:rPr lang="en-US" smtClean="0"/>
              <a:pPr/>
              <a:t>9/30/2017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24DA725-1664-4C09-AAAA-B2811D10B6E9}"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5D7CE2-BFBF-45FA-BD5E-A1491173A9E9}" type="datetimeFigureOut">
              <a:rPr lang="en-US" smtClean="0"/>
              <a:pPr/>
              <a:t>9/30/2017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24DA725-1664-4C09-AAAA-B2811D10B6E9}"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5D7CE2-BFBF-45FA-BD5E-A1491173A9E9}" type="datetimeFigureOut">
              <a:rPr lang="en-US" smtClean="0"/>
              <a:pPr/>
              <a:t>9/30/2017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4DA725-1664-4C09-AAAA-B2811D10B6E9}"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www.youtube.com/watch?v=BqhXUW_v-1s"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8800" dirty="0" smtClean="0">
                <a:latin typeface="Comic Sans MS" pitchFamily="66" charset="0"/>
              </a:rPr>
              <a:t>Phonics</a:t>
            </a:r>
            <a:endParaRPr lang="en-GB" sz="8800" dirty="0">
              <a:latin typeface="Comic Sans MS" pitchFamily="66" charset="0"/>
            </a:endParaRPr>
          </a:p>
        </p:txBody>
      </p:sp>
      <p:pic>
        <p:nvPicPr>
          <p:cNvPr id="1026" name="Picture 2"/>
          <p:cNvPicPr>
            <a:picLocks noChangeAspect="1" noChangeArrowheads="1"/>
          </p:cNvPicPr>
          <p:nvPr/>
        </p:nvPicPr>
        <p:blipFill>
          <a:blip r:embed="rId2" cstate="print"/>
          <a:srcRect/>
          <a:stretch>
            <a:fillRect/>
          </a:stretch>
        </p:blipFill>
        <p:spPr bwMode="auto">
          <a:xfrm>
            <a:off x="2857488" y="3929066"/>
            <a:ext cx="2976541" cy="165936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00100" y="714356"/>
            <a:ext cx="7000924" cy="830997"/>
          </a:xfrm>
          <a:prstGeom prst="rect">
            <a:avLst/>
          </a:prstGeom>
          <a:noFill/>
        </p:spPr>
        <p:txBody>
          <a:bodyPr wrap="square" rtlCol="0">
            <a:spAutoFit/>
          </a:bodyPr>
          <a:lstStyle/>
          <a:p>
            <a:pPr algn="ctr"/>
            <a:r>
              <a:rPr lang="en-GB" sz="4800" dirty="0" smtClean="0">
                <a:latin typeface="Comic Sans MS" panose="030F0702030302020204" pitchFamily="66" charset="0"/>
              </a:rPr>
              <a:t>Synthetic Phonics</a:t>
            </a:r>
            <a:endParaRPr lang="en-GB" sz="4800" dirty="0">
              <a:latin typeface="Comic Sans MS" panose="030F0702030302020204" pitchFamily="66" charset="0"/>
            </a:endParaRPr>
          </a:p>
        </p:txBody>
      </p:sp>
      <p:sp>
        <p:nvSpPr>
          <p:cNvPr id="3" name="TextBox 2"/>
          <p:cNvSpPr txBox="1"/>
          <p:nvPr/>
        </p:nvSpPr>
        <p:spPr>
          <a:xfrm>
            <a:off x="928662" y="1785926"/>
            <a:ext cx="7572428" cy="954107"/>
          </a:xfrm>
          <a:prstGeom prst="rect">
            <a:avLst/>
          </a:prstGeom>
          <a:noFill/>
        </p:spPr>
        <p:txBody>
          <a:bodyPr wrap="square" rtlCol="0">
            <a:spAutoFit/>
          </a:bodyPr>
          <a:lstStyle/>
          <a:p>
            <a:r>
              <a:rPr lang="en-GB" sz="2800" dirty="0" smtClean="0">
                <a:latin typeface="Comic Sans MS" panose="030F0702030302020204" pitchFamily="66" charset="0"/>
              </a:rPr>
              <a:t>Learning the sounds and then blending them to decode words</a:t>
            </a:r>
            <a:r>
              <a:rPr lang="en-GB" dirty="0" smtClean="0"/>
              <a:t>.</a:t>
            </a:r>
            <a:endParaRPr lang="en-GB" dirty="0"/>
          </a:p>
        </p:txBody>
      </p:sp>
      <p:sp>
        <p:nvSpPr>
          <p:cNvPr id="4" name="TextBox 3"/>
          <p:cNvSpPr txBox="1"/>
          <p:nvPr/>
        </p:nvSpPr>
        <p:spPr>
          <a:xfrm>
            <a:off x="1000100" y="3214686"/>
            <a:ext cx="7286676" cy="2369880"/>
          </a:xfrm>
          <a:prstGeom prst="rect">
            <a:avLst/>
          </a:prstGeom>
          <a:noFill/>
        </p:spPr>
        <p:txBody>
          <a:bodyPr wrap="square" rtlCol="0">
            <a:spAutoFit/>
          </a:bodyPr>
          <a:lstStyle/>
          <a:p>
            <a:r>
              <a:rPr lang="en-GB" sz="2800" dirty="0" smtClean="0">
                <a:latin typeface="Comic Sans MS" panose="030F0702030302020204" pitchFamily="66" charset="0"/>
              </a:rPr>
              <a:t>Helps to develop reading and spelling</a:t>
            </a:r>
            <a:r>
              <a:rPr lang="en-GB" dirty="0" smtClean="0">
                <a:latin typeface="Comic Sans MS" panose="030F0702030302020204" pitchFamily="66" charset="0"/>
              </a:rPr>
              <a:t>.  </a:t>
            </a:r>
          </a:p>
          <a:p>
            <a:pPr>
              <a:buFont typeface="Arial" pitchFamily="34" charset="0"/>
              <a:buChar char="•"/>
            </a:pPr>
            <a:r>
              <a:rPr lang="en-GB" sz="2400" dirty="0" smtClean="0">
                <a:latin typeface="Comic Sans MS" panose="030F0702030302020204" pitchFamily="66" charset="0"/>
              </a:rPr>
              <a:t>Why are tricky words taught separately?</a:t>
            </a:r>
          </a:p>
          <a:p>
            <a:pPr>
              <a:buFont typeface="Arial" pitchFamily="34" charset="0"/>
              <a:buChar char="•"/>
            </a:pPr>
            <a:r>
              <a:rPr lang="en-GB" sz="2400" dirty="0" smtClean="0">
                <a:latin typeface="Comic Sans MS" panose="030F0702030302020204" pitchFamily="66" charset="0"/>
              </a:rPr>
              <a:t>Grammar also forms part of these sessions.</a:t>
            </a:r>
          </a:p>
          <a:p>
            <a:pPr>
              <a:buFont typeface="Arial" pitchFamily="34" charset="0"/>
              <a:buChar char="•"/>
            </a:pPr>
            <a:r>
              <a:rPr lang="en-GB" sz="2400" dirty="0" smtClean="0">
                <a:latin typeface="Comic Sans MS" panose="030F0702030302020204" pitchFamily="66" charset="0"/>
              </a:rPr>
              <a:t>Children are encouraged to apply what they have learnt in their phonics to their literacy lessons.</a:t>
            </a:r>
          </a:p>
          <a:p>
            <a:pPr>
              <a:buFont typeface="Arial" pitchFamily="34" charset="0"/>
              <a:buChar char="•"/>
            </a:pPr>
            <a:r>
              <a:rPr lang="en-GB" sz="2400" dirty="0" smtClean="0">
                <a:solidFill>
                  <a:srgbClr val="FF0000"/>
                </a:solidFill>
                <a:latin typeface="Comic Sans MS" panose="030F0702030302020204" pitchFamily="66" charset="0"/>
              </a:rPr>
              <a:t>Do we teach letter formation at this stage?</a:t>
            </a:r>
            <a:endParaRPr lang="en-GB" sz="2400" dirty="0">
              <a:solidFill>
                <a:srgbClr val="FF0000"/>
              </a:solidFill>
              <a:latin typeface="Comic Sans MS" panose="030F0702030302020204"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blinds(horizontal)">
                                      <p:cBhvr>
                                        <p:cTn id="13" dur="5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Effect transition="in" filter="blinds(horizontal)">
                                      <p:cBhvr>
                                        <p:cTn id="18" dur="500"/>
                                        <p:tgtEl>
                                          <p:spTgt spid="4">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4">
                                            <p:txEl>
                                              <p:pRg st="1" end="1"/>
                                            </p:txEl>
                                          </p:spTgt>
                                        </p:tgtEl>
                                        <p:attrNameLst>
                                          <p:attrName>style.visibility</p:attrName>
                                        </p:attrNameLst>
                                      </p:cBhvr>
                                      <p:to>
                                        <p:strVal val="visible"/>
                                      </p:to>
                                    </p:set>
                                    <p:animEffect transition="in" filter="blinds(horizontal)">
                                      <p:cBhvr>
                                        <p:cTn id="23" dur="500"/>
                                        <p:tgtEl>
                                          <p:spTgt spid="4">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p:cTn id="27" dur="1" fill="hold">
                                          <p:stCondLst>
                                            <p:cond delay="0"/>
                                          </p:stCondLst>
                                        </p:cTn>
                                        <p:tgtEl>
                                          <p:spTgt spid="4">
                                            <p:txEl>
                                              <p:pRg st="2" end="2"/>
                                            </p:txEl>
                                          </p:spTgt>
                                        </p:tgtEl>
                                        <p:attrNameLst>
                                          <p:attrName>style.visibility</p:attrName>
                                        </p:attrNameLst>
                                      </p:cBhvr>
                                      <p:to>
                                        <p:strVal val="visible"/>
                                      </p:to>
                                    </p:set>
                                    <p:animEffect transition="in" filter="blinds(horizontal)">
                                      <p:cBhvr>
                                        <p:cTn id="28" dur="500"/>
                                        <p:tgtEl>
                                          <p:spTgt spid="4">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nodeType="clickEffect">
                                  <p:stCondLst>
                                    <p:cond delay="0"/>
                                  </p:stCondLst>
                                  <p:childTnLst>
                                    <p:set>
                                      <p:cBhvr>
                                        <p:cTn id="32" dur="1" fill="hold">
                                          <p:stCondLst>
                                            <p:cond delay="0"/>
                                          </p:stCondLst>
                                        </p:cTn>
                                        <p:tgtEl>
                                          <p:spTgt spid="4">
                                            <p:txEl>
                                              <p:pRg st="3" end="3"/>
                                            </p:txEl>
                                          </p:spTgt>
                                        </p:tgtEl>
                                        <p:attrNameLst>
                                          <p:attrName>style.visibility</p:attrName>
                                        </p:attrNameLst>
                                      </p:cBhvr>
                                      <p:to>
                                        <p:strVal val="visible"/>
                                      </p:to>
                                    </p:set>
                                    <p:animEffect transition="in" filter="blinds(horizontal)">
                                      <p:cBhvr>
                                        <p:cTn id="33" dur="500"/>
                                        <p:tgtEl>
                                          <p:spTgt spid="4">
                                            <p:txEl>
                                              <p:pRg st="3" end="3"/>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nodeType="clickEffect">
                                  <p:stCondLst>
                                    <p:cond delay="0"/>
                                  </p:stCondLst>
                                  <p:childTnLst>
                                    <p:set>
                                      <p:cBhvr>
                                        <p:cTn id="37" dur="1" fill="hold">
                                          <p:stCondLst>
                                            <p:cond delay="0"/>
                                          </p:stCondLst>
                                        </p:cTn>
                                        <p:tgtEl>
                                          <p:spTgt spid="4">
                                            <p:txEl>
                                              <p:pRg st="4" end="4"/>
                                            </p:txEl>
                                          </p:spTgt>
                                        </p:tgtEl>
                                        <p:attrNameLst>
                                          <p:attrName>style.visibility</p:attrName>
                                        </p:attrNameLst>
                                      </p:cBhvr>
                                      <p:to>
                                        <p:strVal val="visible"/>
                                      </p:to>
                                    </p:set>
                                    <p:animEffect transition="in" filter="blinds(horizontal)">
                                      <p:cBhvr>
                                        <p:cTn id="38"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35819" y="500042"/>
            <a:ext cx="7072362" cy="523220"/>
          </a:xfrm>
          <a:prstGeom prst="rect">
            <a:avLst/>
          </a:prstGeom>
          <a:noFill/>
        </p:spPr>
        <p:txBody>
          <a:bodyPr wrap="square" rtlCol="0">
            <a:spAutoFit/>
          </a:bodyPr>
          <a:lstStyle/>
          <a:p>
            <a:pPr algn="ctr"/>
            <a:r>
              <a:rPr lang="en-GB" sz="2800" dirty="0" smtClean="0">
                <a:latin typeface="Comic Sans MS" panose="030F0702030302020204" pitchFamily="66" charset="0"/>
              </a:rPr>
              <a:t>Year 1 Phonics Screening Check</a:t>
            </a:r>
            <a:endParaRPr lang="en-GB" sz="2800" dirty="0">
              <a:latin typeface="Comic Sans MS" panose="030F0702030302020204" pitchFamily="66" charset="0"/>
            </a:endParaRPr>
          </a:p>
        </p:txBody>
      </p:sp>
      <p:sp>
        <p:nvSpPr>
          <p:cNvPr id="3" name="TextBox 2"/>
          <p:cNvSpPr txBox="1"/>
          <p:nvPr/>
        </p:nvSpPr>
        <p:spPr>
          <a:xfrm>
            <a:off x="1142976" y="1357298"/>
            <a:ext cx="7143800" cy="369332"/>
          </a:xfrm>
          <a:prstGeom prst="rect">
            <a:avLst/>
          </a:prstGeom>
          <a:noFill/>
        </p:spPr>
        <p:txBody>
          <a:bodyPr wrap="square" rtlCol="0">
            <a:spAutoFit/>
          </a:bodyPr>
          <a:lstStyle/>
          <a:p>
            <a:r>
              <a:rPr lang="en-GB" dirty="0" smtClean="0">
                <a:latin typeface="Comic Sans MS" panose="030F0702030302020204" pitchFamily="66" charset="0"/>
              </a:rPr>
              <a:t>Statutory phonics check for all pupils in Year 1.</a:t>
            </a:r>
            <a:endParaRPr lang="en-GB" dirty="0">
              <a:latin typeface="Comic Sans MS" panose="030F0702030302020204" pitchFamily="66" charset="0"/>
            </a:endParaRPr>
          </a:p>
        </p:txBody>
      </p:sp>
      <p:sp>
        <p:nvSpPr>
          <p:cNvPr id="4" name="TextBox 3"/>
          <p:cNvSpPr txBox="1"/>
          <p:nvPr/>
        </p:nvSpPr>
        <p:spPr>
          <a:xfrm>
            <a:off x="3131840" y="2132856"/>
            <a:ext cx="5271592" cy="369332"/>
          </a:xfrm>
          <a:prstGeom prst="rect">
            <a:avLst/>
          </a:prstGeom>
          <a:noFill/>
        </p:spPr>
        <p:txBody>
          <a:bodyPr wrap="square" rtlCol="0">
            <a:spAutoFit/>
          </a:bodyPr>
          <a:lstStyle/>
          <a:p>
            <a:r>
              <a:rPr lang="en-GB" dirty="0" smtClean="0">
                <a:latin typeface="Comic Sans MS" panose="030F0702030302020204" pitchFamily="66" charset="0"/>
              </a:rPr>
              <a:t>To take place in June</a:t>
            </a:r>
            <a:r>
              <a:rPr lang="en-GB" dirty="0" smtClean="0"/>
              <a:t>.</a:t>
            </a:r>
            <a:endParaRPr lang="en-GB" dirty="0"/>
          </a:p>
        </p:txBody>
      </p:sp>
      <p:sp>
        <p:nvSpPr>
          <p:cNvPr id="5" name="TextBox 4"/>
          <p:cNvSpPr txBox="1"/>
          <p:nvPr/>
        </p:nvSpPr>
        <p:spPr>
          <a:xfrm>
            <a:off x="1071538" y="2786058"/>
            <a:ext cx="7072362" cy="923330"/>
          </a:xfrm>
          <a:prstGeom prst="rect">
            <a:avLst/>
          </a:prstGeom>
          <a:noFill/>
        </p:spPr>
        <p:txBody>
          <a:bodyPr wrap="square" rtlCol="0">
            <a:spAutoFit/>
          </a:bodyPr>
          <a:lstStyle/>
          <a:p>
            <a:r>
              <a:rPr lang="en-GB" dirty="0" smtClean="0">
                <a:latin typeface="Comic Sans MS" panose="030F0702030302020204" pitchFamily="66" charset="0"/>
              </a:rPr>
              <a:t>The test will be administered to each Year 1 child on a one-to-one basis by the class teacher (should take up to 9 minutes per child)</a:t>
            </a:r>
            <a:endParaRPr lang="en-GB" dirty="0">
              <a:latin typeface="Comic Sans MS" panose="030F0702030302020204" pitchFamily="66" charset="0"/>
            </a:endParaRPr>
          </a:p>
        </p:txBody>
      </p:sp>
      <p:sp>
        <p:nvSpPr>
          <p:cNvPr id="7" name="TextBox 6"/>
          <p:cNvSpPr txBox="1"/>
          <p:nvPr/>
        </p:nvSpPr>
        <p:spPr>
          <a:xfrm>
            <a:off x="1142976" y="3643314"/>
            <a:ext cx="6929486" cy="923330"/>
          </a:xfrm>
          <a:prstGeom prst="rect">
            <a:avLst/>
          </a:prstGeom>
          <a:noFill/>
        </p:spPr>
        <p:txBody>
          <a:bodyPr wrap="square" rtlCol="0">
            <a:spAutoFit/>
          </a:bodyPr>
          <a:lstStyle/>
          <a:p>
            <a:r>
              <a:rPr lang="en-GB" dirty="0" smtClean="0">
                <a:latin typeface="Comic Sans MS" panose="030F0702030302020204" pitchFamily="66" charset="0"/>
              </a:rPr>
              <a:t>Children will be asked to read 40 words altogether, varying in difficulty.  Some words will be real words whilst others will be ‘made up’ words.</a:t>
            </a:r>
            <a:endParaRPr lang="en-GB" dirty="0">
              <a:latin typeface="Comic Sans MS" panose="030F0702030302020204" pitchFamily="66" charset="0"/>
            </a:endParaRPr>
          </a:p>
        </p:txBody>
      </p:sp>
      <p:sp>
        <p:nvSpPr>
          <p:cNvPr id="9" name="TextBox 8"/>
          <p:cNvSpPr txBox="1"/>
          <p:nvPr/>
        </p:nvSpPr>
        <p:spPr>
          <a:xfrm>
            <a:off x="1142976" y="4429132"/>
            <a:ext cx="6786610" cy="923330"/>
          </a:xfrm>
          <a:prstGeom prst="rect">
            <a:avLst/>
          </a:prstGeom>
          <a:noFill/>
        </p:spPr>
        <p:txBody>
          <a:bodyPr wrap="square" rtlCol="0">
            <a:spAutoFit/>
          </a:bodyPr>
          <a:lstStyle/>
          <a:p>
            <a:r>
              <a:rPr lang="en-GB" dirty="0" smtClean="0">
                <a:latin typeface="Comic Sans MS" panose="030F0702030302020204" pitchFamily="66" charset="0"/>
              </a:rPr>
              <a:t>The results of the test for each school will not be published but for each child, his / her  results will be reported to parents.</a:t>
            </a:r>
            <a:endParaRPr lang="en-GB" dirty="0">
              <a:latin typeface="Comic Sans MS" panose="030F0702030302020204"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blinds(horizontal)">
                                      <p:cBhvr>
                                        <p:cTn id="13" dur="5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blinds(horizontal)">
                                      <p:cBhvr>
                                        <p:cTn id="18" dur="5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blinds(horizontal)">
                                      <p:cBhvr>
                                        <p:cTn id="23" dur="5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blinds(horizontal)">
                                      <p:cBhvr>
                                        <p:cTn id="28" dur="500"/>
                                        <p:tgtEl>
                                          <p:spTgt spid="7"/>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blinds(horizontal)">
                                      <p:cBhvr>
                                        <p:cTn id="3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7" grpId="0"/>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42910" y="500042"/>
            <a:ext cx="7929618" cy="584775"/>
          </a:xfrm>
          <a:prstGeom prst="rect">
            <a:avLst/>
          </a:prstGeom>
          <a:noFill/>
        </p:spPr>
        <p:txBody>
          <a:bodyPr wrap="square" rtlCol="0">
            <a:spAutoFit/>
          </a:bodyPr>
          <a:lstStyle/>
          <a:p>
            <a:pPr algn="ctr"/>
            <a:r>
              <a:rPr lang="en-GB" sz="3200" dirty="0" smtClean="0">
                <a:latin typeface="Comic Sans MS" panose="030F0702030302020204" pitchFamily="66" charset="0"/>
              </a:rPr>
              <a:t>Phonics is not the only way!</a:t>
            </a:r>
            <a:endParaRPr lang="en-GB" sz="3200" dirty="0">
              <a:latin typeface="Comic Sans MS" panose="030F0702030302020204" pitchFamily="66" charset="0"/>
            </a:endParaRPr>
          </a:p>
        </p:txBody>
      </p:sp>
      <p:sp>
        <p:nvSpPr>
          <p:cNvPr id="3" name="TextBox 2"/>
          <p:cNvSpPr txBox="1"/>
          <p:nvPr/>
        </p:nvSpPr>
        <p:spPr>
          <a:xfrm>
            <a:off x="642910" y="1142984"/>
            <a:ext cx="7715304" cy="707886"/>
          </a:xfrm>
          <a:prstGeom prst="rect">
            <a:avLst/>
          </a:prstGeom>
          <a:noFill/>
        </p:spPr>
        <p:txBody>
          <a:bodyPr wrap="square" rtlCol="0">
            <a:spAutoFit/>
          </a:bodyPr>
          <a:lstStyle/>
          <a:p>
            <a:r>
              <a:rPr lang="en-GB" sz="2000" dirty="0" smtClean="0">
                <a:latin typeface="Comic Sans MS" panose="030F0702030302020204" pitchFamily="66" charset="0"/>
              </a:rPr>
              <a:t>When learning to read there are many different strategies – picture cues, discussion of text, look and say.</a:t>
            </a:r>
            <a:endParaRPr lang="en-GB" sz="2000" dirty="0">
              <a:latin typeface="Comic Sans MS" panose="030F0702030302020204" pitchFamily="66" charset="0"/>
            </a:endParaRPr>
          </a:p>
        </p:txBody>
      </p:sp>
      <p:sp>
        <p:nvSpPr>
          <p:cNvPr id="4" name="TextBox 3"/>
          <p:cNvSpPr txBox="1"/>
          <p:nvPr/>
        </p:nvSpPr>
        <p:spPr>
          <a:xfrm>
            <a:off x="714348" y="2143116"/>
            <a:ext cx="7286676" cy="769441"/>
          </a:xfrm>
          <a:prstGeom prst="rect">
            <a:avLst/>
          </a:prstGeom>
          <a:noFill/>
        </p:spPr>
        <p:txBody>
          <a:bodyPr wrap="square" rtlCol="0">
            <a:spAutoFit/>
          </a:bodyPr>
          <a:lstStyle/>
          <a:p>
            <a:r>
              <a:rPr lang="en-GB" sz="2000" dirty="0" smtClean="0">
                <a:latin typeface="Comic Sans MS" panose="030F0702030302020204" pitchFamily="66" charset="0"/>
              </a:rPr>
              <a:t>Phonics is important but we want pupils to do more than decode the text.  Comprehension of the text is essential</a:t>
            </a:r>
            <a:r>
              <a:rPr lang="en-GB" sz="2400" dirty="0" smtClean="0"/>
              <a:t>.</a:t>
            </a:r>
            <a:endParaRPr lang="en-GB" sz="2400" dirty="0"/>
          </a:p>
        </p:txBody>
      </p:sp>
      <p:sp>
        <p:nvSpPr>
          <p:cNvPr id="5" name="TextBox 4"/>
          <p:cNvSpPr txBox="1"/>
          <p:nvPr/>
        </p:nvSpPr>
        <p:spPr>
          <a:xfrm>
            <a:off x="642910" y="3071810"/>
            <a:ext cx="7500990" cy="1077218"/>
          </a:xfrm>
          <a:prstGeom prst="rect">
            <a:avLst/>
          </a:prstGeom>
          <a:noFill/>
        </p:spPr>
        <p:txBody>
          <a:bodyPr wrap="square" rtlCol="0">
            <a:spAutoFit/>
          </a:bodyPr>
          <a:lstStyle/>
          <a:p>
            <a:r>
              <a:rPr lang="en-GB" sz="2400" dirty="0" smtClean="0"/>
              <a:t>I</a:t>
            </a:r>
            <a:r>
              <a:rPr lang="en-GB" sz="2000" dirty="0" smtClean="0">
                <a:latin typeface="Comic Sans MS" panose="030F0702030302020204" pitchFamily="66" charset="0"/>
              </a:rPr>
              <a:t>n Reception and Year 1 children are ‘learning to read’ and this develops to the point where children are ‘reading to learn’.</a:t>
            </a:r>
            <a:endParaRPr lang="en-GB" sz="2000" dirty="0">
              <a:latin typeface="Comic Sans MS" panose="030F0702030302020204" pitchFamily="66" charset="0"/>
            </a:endParaRPr>
          </a:p>
        </p:txBody>
      </p:sp>
      <p:sp>
        <p:nvSpPr>
          <p:cNvPr id="6" name="TextBox 5"/>
          <p:cNvSpPr txBox="1"/>
          <p:nvPr/>
        </p:nvSpPr>
        <p:spPr>
          <a:xfrm>
            <a:off x="2123728" y="4848509"/>
            <a:ext cx="5357850" cy="769441"/>
          </a:xfrm>
          <a:prstGeom prst="rect">
            <a:avLst/>
          </a:prstGeom>
          <a:noFill/>
        </p:spPr>
        <p:txBody>
          <a:bodyPr wrap="square" rtlCol="0">
            <a:spAutoFit/>
          </a:bodyPr>
          <a:lstStyle/>
          <a:p>
            <a:pPr algn="ctr"/>
            <a:r>
              <a:rPr lang="en-GB" sz="4400" dirty="0" smtClean="0">
                <a:latin typeface="Comic Sans MS" panose="030F0702030302020204" pitchFamily="66" charset="0"/>
              </a:rPr>
              <a:t>Any questions?</a:t>
            </a:r>
            <a:endParaRPr lang="en-GB" sz="4400" dirty="0">
              <a:latin typeface="Comic Sans MS" panose="030F0702030302020204"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blinds(horizontal)">
                                      <p:cBhvr>
                                        <p:cTn id="13" dur="5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blinds(horizontal)">
                                      <p:cBhvr>
                                        <p:cTn id="18" dur="5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blinds(horizontal)">
                                      <p:cBhvr>
                                        <p:cTn id="23" dur="5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additive="base">
                                        <p:cTn id="28" dur="500" fill="hold"/>
                                        <p:tgtEl>
                                          <p:spTgt spid="6"/>
                                        </p:tgtEl>
                                        <p:attrNameLst>
                                          <p:attrName>ppt_x</p:attrName>
                                        </p:attrNameLst>
                                      </p:cBhvr>
                                      <p:tavLst>
                                        <p:tav tm="0">
                                          <p:val>
                                            <p:strVal val="#ppt_x"/>
                                          </p:val>
                                        </p:tav>
                                        <p:tav tm="100000">
                                          <p:val>
                                            <p:strVal val="#ppt_x"/>
                                          </p:val>
                                        </p:tav>
                                      </p:tavLst>
                                    </p:anim>
                                    <p:anim calcmode="lin" valueType="num">
                                      <p:cBhvr additive="base">
                                        <p:cTn id="29"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502657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dirty="0" smtClean="0">
                <a:latin typeface="Comic Sans MS" panose="030F0702030302020204" pitchFamily="66" charset="0"/>
              </a:rPr>
              <a:t>What is Phonics?</a:t>
            </a:r>
          </a:p>
          <a:p>
            <a:endParaRPr lang="en-GB" dirty="0">
              <a:latin typeface="Comic Sans MS" panose="030F0702030302020204" pitchFamily="66" charset="0"/>
            </a:endParaRPr>
          </a:p>
          <a:p>
            <a:endParaRPr lang="en-GB" sz="800" dirty="0">
              <a:latin typeface="Comic Sans MS" panose="030F0702030302020204" pitchFamily="66" charset="0"/>
            </a:endParaRPr>
          </a:p>
          <a:p>
            <a:endParaRPr lang="en-GB" dirty="0">
              <a:latin typeface="Comic Sans MS" panose="030F0702030302020204" pitchFamily="66" charset="0"/>
            </a:endParaRPr>
          </a:p>
        </p:txBody>
      </p:sp>
      <p:sp>
        <p:nvSpPr>
          <p:cNvPr id="3" name="Rectangle 2"/>
          <p:cNvSpPr/>
          <p:nvPr/>
        </p:nvSpPr>
        <p:spPr>
          <a:xfrm>
            <a:off x="435274" y="1268760"/>
            <a:ext cx="8507288" cy="4801314"/>
          </a:xfrm>
          <a:prstGeom prst="rect">
            <a:avLst/>
          </a:prstGeom>
        </p:spPr>
        <p:txBody>
          <a:bodyPr wrap="square">
            <a:spAutoFit/>
          </a:bodyPr>
          <a:lstStyle/>
          <a:p>
            <a:r>
              <a:rPr lang="en-GB" sz="2400" dirty="0" smtClean="0">
                <a:latin typeface="Comic Sans MS" panose="030F0702030302020204" pitchFamily="66" charset="0"/>
              </a:rPr>
              <a:t>Phonics </a:t>
            </a:r>
            <a:r>
              <a:rPr lang="en-GB" sz="2400" dirty="0">
                <a:latin typeface="Comic Sans MS" panose="030F0702030302020204" pitchFamily="66" charset="0"/>
              </a:rPr>
              <a:t>is recommended as the first strategy that children should be taught in helping them learn to read. It runs alongside other teaching methods such as Guided Reading and Shared Reading to help children develop all the other vital reading skills and hopefully give them a real love of reading. </a:t>
            </a:r>
            <a:endParaRPr lang="en-GB" sz="2400" dirty="0" smtClean="0">
              <a:latin typeface="Comic Sans MS" panose="030F0702030302020204" pitchFamily="66" charset="0"/>
            </a:endParaRPr>
          </a:p>
          <a:p>
            <a:endParaRPr lang="en-GB" sz="2400" dirty="0">
              <a:latin typeface="Comic Sans MS" panose="030F0702030302020204" pitchFamily="66" charset="0"/>
            </a:endParaRPr>
          </a:p>
          <a:p>
            <a:r>
              <a:rPr lang="en-GB" sz="2400" dirty="0">
                <a:latin typeface="Comic Sans MS" panose="030F0702030302020204" pitchFamily="66" charset="0"/>
              </a:rPr>
              <a:t>Words are made up from small units of sound called phonemes. Phonics teaches children to be able to listen carefully and identify the phonemes that make up each word. This helps children to learn to read words and to spell words</a:t>
            </a:r>
            <a:endParaRPr lang="en-GB" sz="2400" dirty="0" smtClean="0">
              <a:latin typeface="Comic Sans MS" panose="030F0702030302020204" pitchFamily="66" charset="0"/>
            </a:endParaRPr>
          </a:p>
          <a:p>
            <a:endParaRPr lang="en-GB" dirty="0">
              <a:latin typeface="Comic Sans MS" panose="030F0702030302020204" pitchFamily="66" charset="0"/>
            </a:endParaRPr>
          </a:p>
        </p:txBody>
      </p:sp>
    </p:spTree>
    <p:extLst>
      <p:ext uri="{BB962C8B-B14F-4D97-AF65-F5344CB8AC3E}">
        <p14:creationId xmlns:p14="http://schemas.microsoft.com/office/powerpoint/2010/main" xmlns="" val="3081637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anose="030F0702030302020204" pitchFamily="66" charset="0"/>
              </a:rPr>
              <a:t>Phonemes</a:t>
            </a:r>
            <a:endParaRPr lang="en-GB" dirty="0">
              <a:latin typeface="Comic Sans MS" panose="030F0702030302020204" pitchFamily="66" charset="0"/>
            </a:endParaRPr>
          </a:p>
        </p:txBody>
      </p:sp>
      <p:sp>
        <p:nvSpPr>
          <p:cNvPr id="3" name="Content Placeholder 2"/>
          <p:cNvSpPr>
            <a:spLocks noGrp="1"/>
          </p:cNvSpPr>
          <p:nvPr>
            <p:ph idx="1"/>
          </p:nvPr>
        </p:nvSpPr>
        <p:spPr>
          <a:xfrm>
            <a:off x="457200" y="1600201"/>
            <a:ext cx="8229600" cy="757230"/>
          </a:xfrm>
        </p:spPr>
        <p:txBody>
          <a:bodyPr/>
          <a:lstStyle/>
          <a:p>
            <a:pPr>
              <a:buNone/>
            </a:pPr>
            <a:r>
              <a:rPr lang="en-GB" dirty="0" smtClean="0">
                <a:latin typeface="Comic Sans MS" pitchFamily="66" charset="0"/>
              </a:rPr>
              <a:t>Smallest unit of sound.  E.g. ‘b’, ‘</a:t>
            </a:r>
            <a:r>
              <a:rPr lang="en-GB" dirty="0" err="1" smtClean="0">
                <a:latin typeface="Comic Sans MS" pitchFamily="66" charset="0"/>
              </a:rPr>
              <a:t>sh</a:t>
            </a:r>
            <a:r>
              <a:rPr lang="en-GB" dirty="0" smtClean="0">
                <a:latin typeface="Comic Sans MS" pitchFamily="66" charset="0"/>
              </a:rPr>
              <a:t>’, ‘</a:t>
            </a:r>
            <a:r>
              <a:rPr lang="en-GB" dirty="0" err="1" smtClean="0">
                <a:latin typeface="Comic Sans MS" pitchFamily="66" charset="0"/>
              </a:rPr>
              <a:t>igh</a:t>
            </a:r>
            <a:r>
              <a:rPr lang="en-GB" dirty="0" smtClean="0">
                <a:latin typeface="Comic Sans MS" pitchFamily="66" charset="0"/>
              </a:rPr>
              <a:t>’.</a:t>
            </a:r>
          </a:p>
          <a:p>
            <a:pPr>
              <a:buNone/>
            </a:pPr>
            <a:endParaRPr lang="en-GB" dirty="0"/>
          </a:p>
          <a:p>
            <a:pPr>
              <a:buNone/>
            </a:pPr>
            <a:endParaRPr lang="en-GB" dirty="0" smtClean="0"/>
          </a:p>
          <a:p>
            <a:pPr>
              <a:buNone/>
            </a:pPr>
            <a:endParaRPr lang="en-GB" dirty="0"/>
          </a:p>
        </p:txBody>
      </p:sp>
      <p:sp>
        <p:nvSpPr>
          <p:cNvPr id="4" name="TextBox 3"/>
          <p:cNvSpPr txBox="1"/>
          <p:nvPr/>
        </p:nvSpPr>
        <p:spPr>
          <a:xfrm>
            <a:off x="642910" y="3071810"/>
            <a:ext cx="7929618" cy="1200329"/>
          </a:xfrm>
          <a:prstGeom prst="rect">
            <a:avLst/>
          </a:prstGeom>
          <a:noFill/>
        </p:spPr>
        <p:txBody>
          <a:bodyPr wrap="square" rtlCol="0">
            <a:spAutoFit/>
          </a:bodyPr>
          <a:lstStyle/>
          <a:p>
            <a:r>
              <a:rPr lang="en-GB" sz="3600" u="sng" dirty="0" smtClean="0">
                <a:latin typeface="Comic Sans MS" pitchFamily="66" charset="0"/>
              </a:rPr>
              <a:t>Not to be confused with consonant clusters or blends</a:t>
            </a:r>
            <a:endParaRPr lang="en-GB" sz="2400" u="sng" dirty="0" smtClean="0">
              <a:latin typeface="Comic Sans MS" pitchFamily="66" charset="0"/>
            </a:endParaRPr>
          </a:p>
        </p:txBody>
      </p:sp>
      <p:sp>
        <p:nvSpPr>
          <p:cNvPr id="5" name="TextBox 4"/>
          <p:cNvSpPr txBox="1"/>
          <p:nvPr/>
        </p:nvSpPr>
        <p:spPr>
          <a:xfrm>
            <a:off x="500034" y="4429132"/>
            <a:ext cx="7358114" cy="646331"/>
          </a:xfrm>
          <a:prstGeom prst="rect">
            <a:avLst/>
          </a:prstGeom>
          <a:noFill/>
        </p:spPr>
        <p:txBody>
          <a:bodyPr wrap="square" rtlCol="0">
            <a:spAutoFit/>
          </a:bodyPr>
          <a:lstStyle/>
          <a:p>
            <a:r>
              <a:rPr lang="en-GB" sz="3600" dirty="0" smtClean="0">
                <a:latin typeface="Comic Sans MS" pitchFamily="66" charset="0"/>
              </a:rPr>
              <a:t>E.g. ‘</a:t>
            </a:r>
            <a:r>
              <a:rPr lang="en-GB" sz="3600" dirty="0" err="1" smtClean="0">
                <a:latin typeface="Comic Sans MS" pitchFamily="66" charset="0"/>
              </a:rPr>
              <a:t>cl</a:t>
            </a:r>
            <a:r>
              <a:rPr lang="en-GB" sz="3600" dirty="0" smtClean="0">
                <a:latin typeface="Comic Sans MS" pitchFamily="66" charset="0"/>
              </a:rPr>
              <a:t>’, ‘pr’, ‘</a:t>
            </a:r>
            <a:r>
              <a:rPr lang="en-GB" sz="3600" dirty="0" err="1" smtClean="0">
                <a:latin typeface="Comic Sans MS" pitchFamily="66" charset="0"/>
              </a:rPr>
              <a:t>gr</a:t>
            </a:r>
            <a:r>
              <a:rPr lang="en-GB" sz="3600" dirty="0" smtClean="0">
                <a:latin typeface="Comic Sans MS" pitchFamily="66" charset="0"/>
              </a:rPr>
              <a:t>’, ‘fl’.</a:t>
            </a:r>
            <a:endParaRPr lang="en-GB" sz="3600" dirty="0">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ox(in)">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7" presetClass="entr" presetSubtype="4" fill="hold" grpId="1" nodeType="click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additive="base">
                                        <p:cTn id="18" dur="5000" fill="hold"/>
                                        <p:tgtEl>
                                          <p:spTgt spid="4"/>
                                        </p:tgtEl>
                                        <p:attrNameLst>
                                          <p:attrName>ppt_x</p:attrName>
                                        </p:attrNameLst>
                                      </p:cBhvr>
                                      <p:tavLst>
                                        <p:tav tm="0">
                                          <p:val>
                                            <p:strVal val="#ppt_x"/>
                                          </p:val>
                                        </p:tav>
                                        <p:tav tm="100000">
                                          <p:val>
                                            <p:strVal val="#ppt_x"/>
                                          </p:val>
                                        </p:tav>
                                      </p:tavLst>
                                    </p:anim>
                                    <p:anim calcmode="lin" valueType="num">
                                      <p:cBhvr additive="base">
                                        <p:cTn id="19" dur="50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 presetClass="entr" presetSubtype="16"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box(in)">
                                      <p:cBhvr>
                                        <p:cTn id="2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1"/>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714348" y="714356"/>
            <a:ext cx="2928958" cy="646331"/>
          </a:xfrm>
          <a:prstGeom prst="rect">
            <a:avLst/>
          </a:prstGeom>
          <a:noFill/>
        </p:spPr>
        <p:txBody>
          <a:bodyPr wrap="square" rtlCol="0">
            <a:spAutoFit/>
          </a:bodyPr>
          <a:lstStyle/>
          <a:p>
            <a:pPr algn="ctr"/>
            <a:r>
              <a:rPr lang="en-GB" sz="3600" dirty="0" smtClean="0">
                <a:latin typeface="Comic Sans MS" pitchFamily="66" charset="0"/>
              </a:rPr>
              <a:t>Phoneme</a:t>
            </a:r>
            <a:endParaRPr lang="en-GB" sz="3600" dirty="0">
              <a:latin typeface="Comic Sans MS" pitchFamily="66" charset="0"/>
            </a:endParaRPr>
          </a:p>
        </p:txBody>
      </p:sp>
      <p:sp>
        <p:nvSpPr>
          <p:cNvPr id="9" name="TextBox 8"/>
          <p:cNvSpPr txBox="1"/>
          <p:nvPr/>
        </p:nvSpPr>
        <p:spPr>
          <a:xfrm>
            <a:off x="642910" y="2285992"/>
            <a:ext cx="3000396" cy="646331"/>
          </a:xfrm>
          <a:prstGeom prst="rect">
            <a:avLst/>
          </a:prstGeom>
          <a:noFill/>
        </p:spPr>
        <p:txBody>
          <a:bodyPr wrap="square" rtlCol="0">
            <a:spAutoFit/>
          </a:bodyPr>
          <a:lstStyle/>
          <a:p>
            <a:pPr algn="ctr"/>
            <a:r>
              <a:rPr lang="en-GB" sz="3600" dirty="0" smtClean="0">
                <a:latin typeface="Comic Sans MS" pitchFamily="66" charset="0"/>
              </a:rPr>
              <a:t>Digraph</a:t>
            </a:r>
            <a:endParaRPr lang="en-GB" sz="3600" dirty="0">
              <a:latin typeface="Comic Sans MS" pitchFamily="66" charset="0"/>
            </a:endParaRPr>
          </a:p>
        </p:txBody>
      </p:sp>
      <p:sp>
        <p:nvSpPr>
          <p:cNvPr id="10" name="TextBox 9"/>
          <p:cNvSpPr txBox="1"/>
          <p:nvPr/>
        </p:nvSpPr>
        <p:spPr>
          <a:xfrm>
            <a:off x="1071538" y="4000504"/>
            <a:ext cx="2428892" cy="646331"/>
          </a:xfrm>
          <a:prstGeom prst="rect">
            <a:avLst/>
          </a:prstGeom>
          <a:noFill/>
        </p:spPr>
        <p:txBody>
          <a:bodyPr wrap="square" rtlCol="0">
            <a:spAutoFit/>
          </a:bodyPr>
          <a:lstStyle/>
          <a:p>
            <a:pPr algn="ctr"/>
            <a:r>
              <a:rPr lang="en-GB" sz="3600" dirty="0" err="1" smtClean="0">
                <a:latin typeface="Comic Sans MS" pitchFamily="66" charset="0"/>
              </a:rPr>
              <a:t>Trigraph</a:t>
            </a:r>
            <a:endParaRPr lang="en-GB" sz="3600" dirty="0">
              <a:latin typeface="Comic Sans MS" pitchFamily="66" charset="0"/>
            </a:endParaRPr>
          </a:p>
        </p:txBody>
      </p:sp>
      <p:sp>
        <p:nvSpPr>
          <p:cNvPr id="11" name="TextBox 10"/>
          <p:cNvSpPr txBox="1"/>
          <p:nvPr/>
        </p:nvSpPr>
        <p:spPr>
          <a:xfrm>
            <a:off x="4143372" y="714356"/>
            <a:ext cx="3857652" cy="830997"/>
          </a:xfrm>
          <a:prstGeom prst="rect">
            <a:avLst/>
          </a:prstGeom>
          <a:noFill/>
        </p:spPr>
        <p:txBody>
          <a:bodyPr wrap="square" rtlCol="0">
            <a:spAutoFit/>
          </a:bodyPr>
          <a:lstStyle/>
          <a:p>
            <a:r>
              <a:rPr lang="en-GB" sz="2400" dirty="0" smtClean="0">
                <a:latin typeface="Comic Sans MS" pitchFamily="66" charset="0"/>
              </a:rPr>
              <a:t>One letter making one sound.</a:t>
            </a:r>
            <a:endParaRPr lang="en-GB" sz="2400" dirty="0">
              <a:latin typeface="Comic Sans MS" pitchFamily="66" charset="0"/>
            </a:endParaRPr>
          </a:p>
        </p:txBody>
      </p:sp>
      <p:sp>
        <p:nvSpPr>
          <p:cNvPr id="12" name="TextBox 11"/>
          <p:cNvSpPr txBox="1"/>
          <p:nvPr/>
        </p:nvSpPr>
        <p:spPr>
          <a:xfrm>
            <a:off x="4143372" y="2143116"/>
            <a:ext cx="3857652" cy="830997"/>
          </a:xfrm>
          <a:prstGeom prst="rect">
            <a:avLst/>
          </a:prstGeom>
          <a:noFill/>
        </p:spPr>
        <p:txBody>
          <a:bodyPr wrap="square" rtlCol="0">
            <a:spAutoFit/>
          </a:bodyPr>
          <a:lstStyle/>
          <a:p>
            <a:r>
              <a:rPr lang="en-GB" sz="2400" dirty="0" smtClean="0">
                <a:latin typeface="Comic Sans MS" pitchFamily="66" charset="0"/>
              </a:rPr>
              <a:t>Two letters making one sound.</a:t>
            </a:r>
            <a:endParaRPr lang="en-GB" sz="2400" dirty="0">
              <a:latin typeface="Comic Sans MS" pitchFamily="66" charset="0"/>
            </a:endParaRPr>
          </a:p>
        </p:txBody>
      </p:sp>
      <p:sp>
        <p:nvSpPr>
          <p:cNvPr id="13" name="TextBox 12"/>
          <p:cNvSpPr txBox="1"/>
          <p:nvPr/>
        </p:nvSpPr>
        <p:spPr>
          <a:xfrm>
            <a:off x="4214810" y="3929066"/>
            <a:ext cx="3571900" cy="830997"/>
          </a:xfrm>
          <a:prstGeom prst="rect">
            <a:avLst/>
          </a:prstGeom>
          <a:noFill/>
        </p:spPr>
        <p:txBody>
          <a:bodyPr wrap="square" rtlCol="0">
            <a:spAutoFit/>
          </a:bodyPr>
          <a:lstStyle/>
          <a:p>
            <a:r>
              <a:rPr lang="en-GB" sz="2400" dirty="0" smtClean="0">
                <a:latin typeface="Comic Sans MS" pitchFamily="66" charset="0"/>
              </a:rPr>
              <a:t>Three or more letters making one sound.</a:t>
            </a:r>
            <a:endParaRPr lang="en-GB" sz="2400" dirty="0">
              <a:latin typeface="Comic Sans MS" pitchFamily="66"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box(in)">
                                      <p:cBhvr>
                                        <p:cTn id="13" dur="500"/>
                                        <p:tgtEl>
                                          <p:spTgt spid="11"/>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additive="base">
                                        <p:cTn id="18" dur="500" fill="hold"/>
                                        <p:tgtEl>
                                          <p:spTgt spid="9"/>
                                        </p:tgtEl>
                                        <p:attrNameLst>
                                          <p:attrName>ppt_x</p:attrName>
                                        </p:attrNameLst>
                                      </p:cBhvr>
                                      <p:tavLst>
                                        <p:tav tm="0">
                                          <p:val>
                                            <p:strVal val="#ppt_x"/>
                                          </p:val>
                                        </p:tav>
                                        <p:tav tm="100000">
                                          <p:val>
                                            <p:strVal val="#ppt_x"/>
                                          </p:val>
                                        </p:tav>
                                      </p:tavLst>
                                    </p:anim>
                                    <p:anim calcmode="lin" valueType="num">
                                      <p:cBhvr additive="base">
                                        <p:cTn id="19"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 presetClass="entr" presetSubtype="16" fill="hold" grpId="0" nodeType="click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box(in)">
                                      <p:cBhvr>
                                        <p:cTn id="24" dur="500"/>
                                        <p:tgtEl>
                                          <p:spTgt spid="12"/>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anim calcmode="lin" valueType="num">
                                      <p:cBhvr additive="base">
                                        <p:cTn id="29" dur="500" fill="hold"/>
                                        <p:tgtEl>
                                          <p:spTgt spid="10"/>
                                        </p:tgtEl>
                                        <p:attrNameLst>
                                          <p:attrName>ppt_x</p:attrName>
                                        </p:attrNameLst>
                                      </p:cBhvr>
                                      <p:tavLst>
                                        <p:tav tm="0">
                                          <p:val>
                                            <p:strVal val="#ppt_x"/>
                                          </p:val>
                                        </p:tav>
                                        <p:tav tm="100000">
                                          <p:val>
                                            <p:strVal val="#ppt_x"/>
                                          </p:val>
                                        </p:tav>
                                      </p:tavLst>
                                    </p:anim>
                                    <p:anim calcmode="lin" valueType="num">
                                      <p:cBhvr additive="base">
                                        <p:cTn id="3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 presetClass="entr" presetSubtype="16"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box(in)">
                                      <p:cBhvr>
                                        <p:cTn id="35"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99592" y="620688"/>
            <a:ext cx="6624736" cy="1569660"/>
          </a:xfrm>
          <a:prstGeom prst="rect">
            <a:avLst/>
          </a:prstGeom>
          <a:noFill/>
        </p:spPr>
        <p:txBody>
          <a:bodyPr wrap="square" rtlCol="0">
            <a:spAutoFit/>
          </a:bodyPr>
          <a:lstStyle/>
          <a:p>
            <a:r>
              <a:rPr lang="en-GB" sz="3600" dirty="0" smtClean="0">
                <a:solidFill>
                  <a:srgbClr val="FF0000"/>
                </a:solidFill>
                <a:latin typeface="Comic Sans MS" panose="030F0702030302020204" pitchFamily="66" charset="0"/>
              </a:rPr>
              <a:t> </a:t>
            </a:r>
            <a:r>
              <a:rPr lang="en-GB" sz="3600" dirty="0" smtClean="0">
                <a:latin typeface="Comic Sans MS" panose="030F0702030302020204" pitchFamily="66" charset="0"/>
              </a:rPr>
              <a:t>Grapheme    </a:t>
            </a:r>
            <a:r>
              <a:rPr lang="en-GB" sz="2000" dirty="0" smtClean="0">
                <a:latin typeface="Comic Sans MS" panose="030F0702030302020204" pitchFamily="66" charset="0"/>
              </a:rPr>
              <a:t>A </a:t>
            </a:r>
            <a:r>
              <a:rPr lang="en-GB" sz="2000" dirty="0">
                <a:latin typeface="Comic Sans MS" panose="030F0702030302020204" pitchFamily="66" charset="0"/>
              </a:rPr>
              <a:t>letter or group of letters </a:t>
            </a:r>
            <a:endParaRPr lang="en-GB" sz="2000" dirty="0" smtClean="0">
              <a:latin typeface="Comic Sans MS" panose="030F0702030302020204" pitchFamily="66" charset="0"/>
            </a:endParaRPr>
          </a:p>
          <a:p>
            <a:r>
              <a:rPr lang="en-GB" sz="2000" dirty="0" smtClean="0">
                <a:latin typeface="Comic Sans MS" panose="030F0702030302020204" pitchFamily="66" charset="0"/>
              </a:rPr>
              <a:t>                                   representing when written as one sound (phoneme).</a:t>
            </a:r>
            <a:endParaRPr lang="en-GB" sz="2000" dirty="0">
              <a:latin typeface="Comic Sans MS" panose="030F0702030302020204" pitchFamily="66" charset="0"/>
            </a:endParaRPr>
          </a:p>
          <a:p>
            <a:r>
              <a:rPr lang="en-GB" sz="2000" dirty="0" smtClean="0">
                <a:latin typeface="Comic Sans MS" panose="030F0702030302020204" pitchFamily="66" charset="0"/>
              </a:rPr>
              <a:t>                                         E.g</a:t>
            </a:r>
            <a:r>
              <a:rPr lang="en-GB" sz="2000" dirty="0">
                <a:latin typeface="Comic Sans MS" panose="030F0702030302020204" pitchFamily="66" charset="0"/>
              </a:rPr>
              <a:t>. </a:t>
            </a:r>
            <a:r>
              <a:rPr lang="en-GB" sz="2000" dirty="0" err="1">
                <a:latin typeface="Comic Sans MS" panose="030F0702030302020204" pitchFamily="66" charset="0"/>
              </a:rPr>
              <a:t>ck</a:t>
            </a:r>
            <a:r>
              <a:rPr lang="en-GB" sz="2000" dirty="0">
                <a:latin typeface="Comic Sans MS" panose="030F0702030302020204" pitchFamily="66" charset="0"/>
              </a:rPr>
              <a:t>, </a:t>
            </a:r>
            <a:r>
              <a:rPr lang="en-GB" sz="2000" dirty="0" err="1">
                <a:latin typeface="Comic Sans MS" panose="030F0702030302020204" pitchFamily="66" charset="0"/>
              </a:rPr>
              <a:t>igh</a:t>
            </a:r>
            <a:r>
              <a:rPr lang="en-GB" sz="2000" dirty="0">
                <a:latin typeface="Comic Sans MS" panose="030F0702030302020204" pitchFamily="66" charset="0"/>
              </a:rPr>
              <a:t>, t, </a:t>
            </a:r>
            <a:r>
              <a:rPr lang="en-GB" sz="2000" dirty="0" err="1">
                <a:latin typeface="Comic Sans MS" panose="030F0702030302020204" pitchFamily="66" charset="0"/>
              </a:rPr>
              <a:t>sh</a:t>
            </a:r>
            <a:endParaRPr lang="en-GB" sz="2000" dirty="0">
              <a:latin typeface="Comic Sans MS" panose="030F0702030302020204" pitchFamily="66" charset="0"/>
            </a:endParaRPr>
          </a:p>
        </p:txBody>
      </p:sp>
    </p:spTree>
    <p:extLst>
      <p:ext uri="{BB962C8B-B14F-4D97-AF65-F5344CB8AC3E}">
        <p14:creationId xmlns:p14="http://schemas.microsoft.com/office/powerpoint/2010/main" xmlns="" val="5829033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57224" y="928670"/>
            <a:ext cx="7715304" cy="707886"/>
          </a:xfrm>
          <a:prstGeom prst="rect">
            <a:avLst/>
          </a:prstGeom>
          <a:noFill/>
        </p:spPr>
        <p:txBody>
          <a:bodyPr wrap="square" rtlCol="0">
            <a:spAutoFit/>
          </a:bodyPr>
          <a:lstStyle/>
          <a:p>
            <a:pPr algn="ctr"/>
            <a:r>
              <a:rPr lang="en-GB" sz="4000" dirty="0" smtClean="0">
                <a:latin typeface="Comic Sans MS" panose="030F0702030302020204" pitchFamily="66" charset="0"/>
              </a:rPr>
              <a:t>Correct articulation of sounds</a:t>
            </a:r>
            <a:endParaRPr lang="en-GB" sz="4000" dirty="0">
              <a:latin typeface="Comic Sans MS" panose="030F0702030302020204" pitchFamily="66" charset="0"/>
            </a:endParaRPr>
          </a:p>
        </p:txBody>
      </p:sp>
      <p:sp>
        <p:nvSpPr>
          <p:cNvPr id="4" name="TextBox 3"/>
          <p:cNvSpPr txBox="1"/>
          <p:nvPr/>
        </p:nvSpPr>
        <p:spPr>
          <a:xfrm>
            <a:off x="1857356" y="2571744"/>
            <a:ext cx="5929354" cy="954107"/>
          </a:xfrm>
          <a:prstGeom prst="rect">
            <a:avLst/>
          </a:prstGeom>
          <a:noFill/>
        </p:spPr>
        <p:txBody>
          <a:bodyPr wrap="square" rtlCol="0">
            <a:spAutoFit/>
          </a:bodyPr>
          <a:lstStyle/>
          <a:p>
            <a:pPr>
              <a:buFont typeface="Arial" pitchFamily="34" charset="0"/>
              <a:buChar char="•"/>
            </a:pPr>
            <a:r>
              <a:rPr lang="en-GB" sz="2800" dirty="0" smtClean="0">
                <a:latin typeface="Comic Sans MS" panose="030F0702030302020204" pitchFamily="66" charset="0"/>
              </a:rPr>
              <a:t>Ensure that extra vowel sounds are not added</a:t>
            </a:r>
            <a:endParaRPr lang="en-GB" sz="2800" dirty="0">
              <a:latin typeface="Comic Sans MS" panose="030F0702030302020204" pitchFamily="66" charset="0"/>
            </a:endParaRPr>
          </a:p>
        </p:txBody>
      </p:sp>
      <p:sp>
        <p:nvSpPr>
          <p:cNvPr id="5" name="TextBox 4"/>
          <p:cNvSpPr txBox="1"/>
          <p:nvPr/>
        </p:nvSpPr>
        <p:spPr>
          <a:xfrm>
            <a:off x="857224" y="4143380"/>
            <a:ext cx="7459192" cy="2677656"/>
          </a:xfrm>
          <a:prstGeom prst="rect">
            <a:avLst/>
          </a:prstGeom>
          <a:noFill/>
        </p:spPr>
        <p:txBody>
          <a:bodyPr wrap="square" rtlCol="0">
            <a:spAutoFit/>
          </a:bodyPr>
          <a:lstStyle/>
          <a:p>
            <a:pPr>
              <a:buFont typeface="Arial" pitchFamily="34" charset="0"/>
              <a:buChar char="•"/>
            </a:pPr>
            <a:r>
              <a:rPr lang="en-GB" sz="2800" dirty="0" smtClean="0">
                <a:latin typeface="Comic Sans MS" panose="030F0702030302020204" pitchFamily="66" charset="0"/>
              </a:rPr>
              <a:t>44 sounds in the English Language but many different graphemes to be learnt for various sounds.</a:t>
            </a:r>
          </a:p>
          <a:p>
            <a:pPr>
              <a:buFont typeface="Arial" pitchFamily="34" charset="0"/>
              <a:buChar char="•"/>
            </a:pPr>
            <a:r>
              <a:rPr lang="en-GB" sz="2800" dirty="0">
                <a:latin typeface="Comic Sans MS" panose="030F0702030302020204" pitchFamily="66" charset="0"/>
                <a:hlinkClick r:id="rId3"/>
              </a:rPr>
              <a:t>http://</a:t>
            </a:r>
            <a:r>
              <a:rPr lang="en-GB" sz="2800" dirty="0" smtClean="0">
                <a:latin typeface="Comic Sans MS" panose="030F0702030302020204" pitchFamily="66" charset="0"/>
                <a:hlinkClick r:id="rId3"/>
              </a:rPr>
              <a:t>www.youtube.com/watch?v=BqhXUW_v-1s</a:t>
            </a:r>
            <a:endParaRPr lang="en-GB" sz="2800" dirty="0" smtClean="0">
              <a:latin typeface="Comic Sans MS" panose="030F0702030302020204" pitchFamily="66" charset="0"/>
            </a:endParaRPr>
          </a:p>
          <a:p>
            <a:pPr>
              <a:buFont typeface="Arial" pitchFamily="34" charset="0"/>
              <a:buChar char="•"/>
            </a:pPr>
            <a:endParaRPr lang="en-GB" sz="2800" dirty="0">
              <a:latin typeface="Comic Sans MS" panose="030F0702030302020204"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linds(horizontal)">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blinds(horizontal)">
                                      <p:cBhvr>
                                        <p:cTn id="1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xmlns="" val="848344088"/>
              </p:ext>
            </p:extLst>
          </p:nvPr>
        </p:nvGraphicFramePr>
        <p:xfrm>
          <a:off x="562437" y="404664"/>
          <a:ext cx="8234133" cy="4251246"/>
        </p:xfrm>
        <a:graphic>
          <a:graphicData uri="http://schemas.openxmlformats.org/drawingml/2006/table">
            <a:tbl>
              <a:tblPr firstRow="1" firstCol="1" bandRow="1">
                <a:tableStyleId>{5C22544A-7EE6-4342-B048-85BDC9FD1C3A}</a:tableStyleId>
              </a:tblPr>
              <a:tblGrid>
                <a:gridCol w="1194233"/>
                <a:gridCol w="1194233"/>
                <a:gridCol w="831690"/>
                <a:gridCol w="810553"/>
                <a:gridCol w="81736"/>
                <a:gridCol w="824338"/>
                <a:gridCol w="815607"/>
                <a:gridCol w="815607"/>
                <a:gridCol w="833068"/>
                <a:gridCol w="833068"/>
              </a:tblGrid>
              <a:tr h="243602">
                <a:tc gridSpan="10">
                  <a:txBody>
                    <a:bodyPr/>
                    <a:lstStyle/>
                    <a:p>
                      <a:pPr algn="ctr">
                        <a:spcAft>
                          <a:spcPts val="0"/>
                        </a:spcAft>
                      </a:pPr>
                      <a:r>
                        <a:rPr lang="en-GB" sz="1200" dirty="0" err="1">
                          <a:effectLst/>
                          <a:latin typeface="Comic Sans MS" panose="030F0702030302020204" pitchFamily="66" charset="0"/>
                        </a:rPr>
                        <a:t>Etwall</a:t>
                      </a:r>
                      <a:r>
                        <a:rPr lang="en-GB" sz="1200" dirty="0">
                          <a:effectLst/>
                          <a:latin typeface="Comic Sans MS" panose="030F0702030302020204" pitchFamily="66" charset="0"/>
                        </a:rPr>
                        <a:t> Primary School Phases</a:t>
                      </a:r>
                      <a:endParaRPr lang="en-GB" sz="900" dirty="0">
                        <a:effectLst/>
                        <a:latin typeface="Comic Sans MS" panose="030F0702030302020204" pitchFamily="66" charset="0"/>
                        <a:ea typeface="Calibri"/>
                        <a:cs typeface="Times New Roman"/>
                      </a:endParaRPr>
                    </a:p>
                  </a:txBody>
                  <a:tcPr marL="56336" marR="56336"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43602">
                <a:tc rowSpan="2">
                  <a:txBody>
                    <a:bodyPr/>
                    <a:lstStyle/>
                    <a:p>
                      <a:pPr algn="l">
                        <a:spcAft>
                          <a:spcPts val="0"/>
                        </a:spcAft>
                      </a:pPr>
                      <a:r>
                        <a:rPr lang="en-GB" sz="1300">
                          <a:effectLst/>
                          <a:latin typeface="Comic Sans MS" panose="030F0702030302020204" pitchFamily="66" charset="0"/>
                        </a:rPr>
                        <a:t>Phase 1</a:t>
                      </a:r>
                      <a:endParaRPr lang="en-GB" sz="900">
                        <a:effectLst/>
                        <a:latin typeface="Comic Sans MS" panose="030F0702030302020204" pitchFamily="66" charset="0"/>
                        <a:ea typeface="Calibri"/>
                        <a:cs typeface="Times New Roman"/>
                      </a:endParaRPr>
                    </a:p>
                  </a:txBody>
                  <a:tcPr marL="56336" marR="56336" marT="0" marB="0" anchor="ctr"/>
                </a:tc>
                <a:tc rowSpan="2">
                  <a:txBody>
                    <a:bodyPr/>
                    <a:lstStyle/>
                    <a:p>
                      <a:pPr algn="ctr">
                        <a:spcAft>
                          <a:spcPts val="0"/>
                        </a:spcAft>
                      </a:pPr>
                      <a:r>
                        <a:rPr lang="en-GB" sz="900">
                          <a:effectLst/>
                          <a:latin typeface="Comic Sans MS" panose="030F0702030302020204" pitchFamily="66" charset="0"/>
                        </a:rPr>
                        <a:t>Follow activities from Letters and Sounds </a:t>
                      </a:r>
                      <a:endParaRPr lang="en-GB" sz="900">
                        <a:effectLst/>
                        <a:latin typeface="Comic Sans MS" panose="030F0702030302020204" pitchFamily="66" charset="0"/>
                        <a:ea typeface="Calibri"/>
                        <a:cs typeface="Times New Roman"/>
                      </a:endParaRPr>
                    </a:p>
                  </a:txBody>
                  <a:tcPr marL="56336" marR="56336" marT="0" marB="0" anchor="ctr"/>
                </a:tc>
                <a:tc>
                  <a:txBody>
                    <a:bodyPr/>
                    <a:lstStyle/>
                    <a:p>
                      <a:pPr algn="ctr">
                        <a:spcAft>
                          <a:spcPts val="0"/>
                        </a:spcAft>
                      </a:pPr>
                      <a:r>
                        <a:rPr lang="en-GB" sz="1300">
                          <a:effectLst/>
                          <a:latin typeface="Comic Sans MS" panose="030F0702030302020204" pitchFamily="66" charset="0"/>
                        </a:rPr>
                        <a:t>Week 1</a:t>
                      </a:r>
                      <a:endParaRPr lang="en-GB" sz="900">
                        <a:effectLst/>
                        <a:latin typeface="Comic Sans MS" panose="030F0702030302020204" pitchFamily="66" charset="0"/>
                        <a:ea typeface="Calibri"/>
                        <a:cs typeface="Times New Roman"/>
                      </a:endParaRPr>
                    </a:p>
                  </a:txBody>
                  <a:tcPr marL="56336" marR="56336" marT="0" marB="0" anchor="ctr"/>
                </a:tc>
                <a:tc>
                  <a:txBody>
                    <a:bodyPr/>
                    <a:lstStyle/>
                    <a:p>
                      <a:pPr algn="ctr">
                        <a:spcAft>
                          <a:spcPts val="0"/>
                        </a:spcAft>
                      </a:pPr>
                      <a:r>
                        <a:rPr lang="en-GB" sz="1300" dirty="0">
                          <a:effectLst/>
                          <a:latin typeface="Comic Sans MS" panose="030F0702030302020204" pitchFamily="66" charset="0"/>
                        </a:rPr>
                        <a:t>Week 2</a:t>
                      </a:r>
                      <a:endParaRPr lang="en-GB" sz="900" dirty="0">
                        <a:effectLst/>
                        <a:latin typeface="Comic Sans MS" panose="030F0702030302020204" pitchFamily="66" charset="0"/>
                        <a:ea typeface="Calibri"/>
                        <a:cs typeface="Times New Roman"/>
                      </a:endParaRPr>
                    </a:p>
                  </a:txBody>
                  <a:tcPr marL="56336" marR="56336" marT="0" marB="0" anchor="ctr"/>
                </a:tc>
                <a:tc gridSpan="2">
                  <a:txBody>
                    <a:bodyPr/>
                    <a:lstStyle/>
                    <a:p>
                      <a:pPr algn="ctr">
                        <a:spcAft>
                          <a:spcPts val="0"/>
                        </a:spcAft>
                      </a:pPr>
                      <a:r>
                        <a:rPr lang="en-GB" sz="1300" dirty="0">
                          <a:effectLst/>
                          <a:latin typeface="Comic Sans MS" panose="030F0702030302020204" pitchFamily="66" charset="0"/>
                        </a:rPr>
                        <a:t>Week 3</a:t>
                      </a:r>
                      <a:endParaRPr lang="en-GB" sz="900" dirty="0">
                        <a:effectLst/>
                        <a:latin typeface="Comic Sans MS" panose="030F0702030302020204" pitchFamily="66" charset="0"/>
                        <a:ea typeface="Calibri"/>
                        <a:cs typeface="Times New Roman"/>
                      </a:endParaRPr>
                    </a:p>
                  </a:txBody>
                  <a:tcPr marL="56336" marR="56336" marT="0" marB="0" anchor="ctr"/>
                </a:tc>
                <a:tc hMerge="1">
                  <a:txBody>
                    <a:bodyPr/>
                    <a:lstStyle/>
                    <a:p>
                      <a:endParaRPr lang="en-GB"/>
                    </a:p>
                  </a:txBody>
                  <a:tcPr/>
                </a:tc>
                <a:tc gridSpan="2">
                  <a:txBody>
                    <a:bodyPr/>
                    <a:lstStyle/>
                    <a:p>
                      <a:pPr algn="ctr">
                        <a:spcAft>
                          <a:spcPts val="0"/>
                        </a:spcAft>
                      </a:pPr>
                      <a:r>
                        <a:rPr lang="en-GB" sz="1300">
                          <a:effectLst/>
                          <a:latin typeface="Comic Sans MS" panose="030F0702030302020204" pitchFamily="66" charset="0"/>
                        </a:rPr>
                        <a:t>Week 4</a:t>
                      </a:r>
                      <a:endParaRPr lang="en-GB" sz="900">
                        <a:effectLst/>
                        <a:latin typeface="Comic Sans MS" panose="030F0702030302020204" pitchFamily="66" charset="0"/>
                        <a:ea typeface="Calibri"/>
                        <a:cs typeface="Times New Roman"/>
                      </a:endParaRPr>
                    </a:p>
                  </a:txBody>
                  <a:tcPr marL="56336" marR="56336" marT="0" marB="0" anchor="ctr"/>
                </a:tc>
                <a:tc hMerge="1">
                  <a:txBody>
                    <a:bodyPr/>
                    <a:lstStyle/>
                    <a:p>
                      <a:endParaRPr lang="en-GB"/>
                    </a:p>
                  </a:txBody>
                  <a:tcPr/>
                </a:tc>
                <a:tc>
                  <a:txBody>
                    <a:bodyPr/>
                    <a:lstStyle/>
                    <a:p>
                      <a:pPr algn="ctr">
                        <a:spcAft>
                          <a:spcPts val="0"/>
                        </a:spcAft>
                      </a:pPr>
                      <a:r>
                        <a:rPr lang="en-GB" sz="1300">
                          <a:effectLst/>
                          <a:latin typeface="Comic Sans MS" panose="030F0702030302020204" pitchFamily="66" charset="0"/>
                        </a:rPr>
                        <a:t>Week 5</a:t>
                      </a:r>
                      <a:endParaRPr lang="en-GB" sz="900">
                        <a:effectLst/>
                        <a:latin typeface="Comic Sans MS" panose="030F0702030302020204" pitchFamily="66" charset="0"/>
                        <a:ea typeface="Calibri"/>
                        <a:cs typeface="Times New Roman"/>
                      </a:endParaRPr>
                    </a:p>
                  </a:txBody>
                  <a:tcPr marL="56336" marR="56336" marT="0" marB="0" anchor="ctr"/>
                </a:tc>
                <a:tc>
                  <a:txBody>
                    <a:bodyPr/>
                    <a:lstStyle/>
                    <a:p>
                      <a:pPr algn="ctr">
                        <a:spcAft>
                          <a:spcPts val="0"/>
                        </a:spcAft>
                      </a:pPr>
                      <a:r>
                        <a:rPr lang="en-GB" sz="1300">
                          <a:effectLst/>
                          <a:latin typeface="Comic Sans MS" panose="030F0702030302020204" pitchFamily="66" charset="0"/>
                        </a:rPr>
                        <a:t>Week 6</a:t>
                      </a:r>
                      <a:endParaRPr lang="en-GB" sz="900">
                        <a:effectLst/>
                        <a:latin typeface="Comic Sans MS" panose="030F0702030302020204" pitchFamily="66" charset="0"/>
                        <a:ea typeface="Calibri"/>
                        <a:cs typeface="Times New Roman"/>
                      </a:endParaRPr>
                    </a:p>
                  </a:txBody>
                  <a:tcPr marL="56336" marR="56336" marT="0" marB="0" anchor="ctr"/>
                </a:tc>
              </a:tr>
              <a:tr h="243602">
                <a:tc vMerge="1">
                  <a:txBody>
                    <a:bodyPr/>
                    <a:lstStyle/>
                    <a:p>
                      <a:endParaRPr lang="en-GB"/>
                    </a:p>
                  </a:txBody>
                  <a:tcPr/>
                </a:tc>
                <a:tc vMerge="1">
                  <a:txBody>
                    <a:bodyPr/>
                    <a:lstStyle/>
                    <a:p>
                      <a:endParaRPr lang="en-GB"/>
                    </a:p>
                  </a:txBody>
                  <a:tcPr/>
                </a:tc>
                <a:tc>
                  <a:txBody>
                    <a:bodyPr/>
                    <a:lstStyle/>
                    <a:p>
                      <a:pPr algn="ctr">
                        <a:spcAft>
                          <a:spcPts val="0"/>
                        </a:spcAft>
                      </a:pPr>
                      <a:r>
                        <a:rPr lang="en-GB" sz="800">
                          <a:effectLst/>
                          <a:latin typeface="Comic Sans MS" panose="030F0702030302020204" pitchFamily="66" charset="0"/>
                        </a:rPr>
                        <a:t>Aspect 1</a:t>
                      </a:r>
                      <a:endParaRPr lang="en-GB" sz="900">
                        <a:effectLst/>
                        <a:latin typeface="Comic Sans MS" panose="030F0702030302020204" pitchFamily="66" charset="0"/>
                        <a:ea typeface="Calibri"/>
                        <a:cs typeface="Times New Roman"/>
                      </a:endParaRPr>
                    </a:p>
                  </a:txBody>
                  <a:tcPr marL="56336" marR="56336" marT="0" marB="0" anchor="ctr"/>
                </a:tc>
                <a:tc>
                  <a:txBody>
                    <a:bodyPr/>
                    <a:lstStyle/>
                    <a:p>
                      <a:pPr algn="ctr">
                        <a:spcAft>
                          <a:spcPts val="0"/>
                        </a:spcAft>
                      </a:pPr>
                      <a:r>
                        <a:rPr lang="en-GB" sz="800">
                          <a:effectLst/>
                          <a:latin typeface="Comic Sans MS" panose="030F0702030302020204" pitchFamily="66" charset="0"/>
                        </a:rPr>
                        <a:t>Aspect 2</a:t>
                      </a:r>
                      <a:endParaRPr lang="en-GB" sz="900">
                        <a:effectLst/>
                        <a:latin typeface="Comic Sans MS" panose="030F0702030302020204" pitchFamily="66" charset="0"/>
                        <a:ea typeface="Calibri"/>
                        <a:cs typeface="Times New Roman"/>
                      </a:endParaRPr>
                    </a:p>
                  </a:txBody>
                  <a:tcPr marL="56336" marR="56336" marT="0" marB="0" anchor="ctr"/>
                </a:tc>
                <a:tc gridSpan="2">
                  <a:txBody>
                    <a:bodyPr/>
                    <a:lstStyle/>
                    <a:p>
                      <a:pPr algn="ctr">
                        <a:spcAft>
                          <a:spcPts val="0"/>
                        </a:spcAft>
                      </a:pPr>
                      <a:r>
                        <a:rPr lang="en-GB" sz="800" dirty="0">
                          <a:effectLst/>
                          <a:latin typeface="Comic Sans MS" panose="030F0702030302020204" pitchFamily="66" charset="0"/>
                        </a:rPr>
                        <a:t>Aspect 3</a:t>
                      </a:r>
                      <a:endParaRPr lang="en-GB" sz="900" dirty="0">
                        <a:effectLst/>
                        <a:latin typeface="Comic Sans MS" panose="030F0702030302020204" pitchFamily="66" charset="0"/>
                        <a:ea typeface="Calibri"/>
                        <a:cs typeface="Times New Roman"/>
                      </a:endParaRPr>
                    </a:p>
                  </a:txBody>
                  <a:tcPr marL="56336" marR="56336" marT="0" marB="0" anchor="ctr"/>
                </a:tc>
                <a:tc hMerge="1">
                  <a:txBody>
                    <a:bodyPr/>
                    <a:lstStyle/>
                    <a:p>
                      <a:endParaRPr lang="en-GB"/>
                    </a:p>
                  </a:txBody>
                  <a:tcPr/>
                </a:tc>
                <a:tc gridSpan="2">
                  <a:txBody>
                    <a:bodyPr/>
                    <a:lstStyle/>
                    <a:p>
                      <a:pPr algn="ctr">
                        <a:spcAft>
                          <a:spcPts val="0"/>
                        </a:spcAft>
                      </a:pPr>
                      <a:r>
                        <a:rPr lang="en-GB" sz="800">
                          <a:effectLst/>
                          <a:latin typeface="Comic Sans MS" panose="030F0702030302020204" pitchFamily="66" charset="0"/>
                        </a:rPr>
                        <a:t>Aspect 4</a:t>
                      </a:r>
                      <a:endParaRPr lang="en-GB" sz="900">
                        <a:effectLst/>
                        <a:latin typeface="Comic Sans MS" panose="030F0702030302020204" pitchFamily="66" charset="0"/>
                        <a:ea typeface="Calibri"/>
                        <a:cs typeface="Times New Roman"/>
                      </a:endParaRPr>
                    </a:p>
                  </a:txBody>
                  <a:tcPr marL="56336" marR="56336" marT="0" marB="0" anchor="ctr"/>
                </a:tc>
                <a:tc hMerge="1">
                  <a:txBody>
                    <a:bodyPr/>
                    <a:lstStyle/>
                    <a:p>
                      <a:endParaRPr lang="en-GB"/>
                    </a:p>
                  </a:txBody>
                  <a:tcPr/>
                </a:tc>
                <a:tc>
                  <a:txBody>
                    <a:bodyPr/>
                    <a:lstStyle/>
                    <a:p>
                      <a:pPr algn="ctr">
                        <a:spcAft>
                          <a:spcPts val="0"/>
                        </a:spcAft>
                      </a:pPr>
                      <a:r>
                        <a:rPr lang="en-GB" sz="800">
                          <a:effectLst/>
                          <a:latin typeface="Comic Sans MS" panose="030F0702030302020204" pitchFamily="66" charset="0"/>
                        </a:rPr>
                        <a:t>Aspect 5</a:t>
                      </a:r>
                      <a:endParaRPr lang="en-GB" sz="900">
                        <a:effectLst/>
                        <a:latin typeface="Comic Sans MS" panose="030F0702030302020204" pitchFamily="66" charset="0"/>
                        <a:ea typeface="Calibri"/>
                        <a:cs typeface="Times New Roman"/>
                      </a:endParaRPr>
                    </a:p>
                  </a:txBody>
                  <a:tcPr marL="56336" marR="56336" marT="0" marB="0" anchor="ctr"/>
                </a:tc>
                <a:tc>
                  <a:txBody>
                    <a:bodyPr/>
                    <a:lstStyle/>
                    <a:p>
                      <a:pPr algn="ctr">
                        <a:spcAft>
                          <a:spcPts val="0"/>
                        </a:spcAft>
                      </a:pPr>
                      <a:r>
                        <a:rPr lang="en-GB" sz="800">
                          <a:effectLst/>
                          <a:latin typeface="Comic Sans MS" panose="030F0702030302020204" pitchFamily="66" charset="0"/>
                        </a:rPr>
                        <a:t>Aspect 6</a:t>
                      </a:r>
                      <a:endParaRPr lang="en-GB" sz="900">
                        <a:effectLst/>
                        <a:latin typeface="Comic Sans MS" panose="030F0702030302020204" pitchFamily="66" charset="0"/>
                        <a:ea typeface="Calibri"/>
                        <a:cs typeface="Times New Roman"/>
                      </a:endParaRPr>
                    </a:p>
                  </a:txBody>
                  <a:tcPr marL="56336" marR="56336" marT="0" marB="0" anchor="ctr"/>
                </a:tc>
              </a:tr>
              <a:tr h="175268">
                <a:tc rowSpan="4">
                  <a:txBody>
                    <a:bodyPr/>
                    <a:lstStyle/>
                    <a:p>
                      <a:pPr algn="l">
                        <a:spcAft>
                          <a:spcPts val="0"/>
                        </a:spcAft>
                      </a:pPr>
                      <a:r>
                        <a:rPr lang="en-GB" sz="1300">
                          <a:effectLst/>
                          <a:latin typeface="Comic Sans MS" panose="030F0702030302020204" pitchFamily="66" charset="0"/>
                        </a:rPr>
                        <a:t>Phase 2</a:t>
                      </a:r>
                      <a:endParaRPr lang="en-GB" sz="900">
                        <a:effectLst/>
                        <a:latin typeface="Comic Sans MS" panose="030F0702030302020204" pitchFamily="66" charset="0"/>
                        <a:ea typeface="Calibri"/>
                        <a:cs typeface="Times New Roman"/>
                      </a:endParaRPr>
                    </a:p>
                  </a:txBody>
                  <a:tcPr marL="56336" marR="56336" marT="0" marB="0" anchor="ctr"/>
                </a:tc>
                <a:tc gridSpan="9">
                  <a:txBody>
                    <a:bodyPr/>
                    <a:lstStyle/>
                    <a:p>
                      <a:pPr algn="ctr">
                        <a:spcAft>
                          <a:spcPts val="0"/>
                        </a:spcAft>
                      </a:pPr>
                      <a:r>
                        <a:rPr lang="en-GB" sz="1200" dirty="0">
                          <a:effectLst/>
                          <a:latin typeface="Comic Sans MS" panose="030F0702030302020204" pitchFamily="66" charset="0"/>
                        </a:rPr>
                        <a:t>Activities from aspect 7 Phase 1 to be incorporated throughout phase 2</a:t>
                      </a:r>
                      <a:endParaRPr lang="en-GB" sz="900" dirty="0">
                        <a:effectLst/>
                        <a:latin typeface="Comic Sans MS" panose="030F0702030302020204" pitchFamily="66" charset="0"/>
                        <a:ea typeface="Calibri"/>
                        <a:cs typeface="Times New Roman"/>
                      </a:endParaRPr>
                    </a:p>
                  </a:txBody>
                  <a:tcPr marL="56336" marR="56336" marT="0" marB="0" anchor="ct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75268">
                <a:tc vMerge="1">
                  <a:txBody>
                    <a:bodyPr/>
                    <a:lstStyle/>
                    <a:p>
                      <a:endParaRPr lang="en-GB"/>
                    </a:p>
                  </a:txBody>
                  <a:tcPr/>
                </a:tc>
                <a:tc>
                  <a:txBody>
                    <a:bodyPr/>
                    <a:lstStyle/>
                    <a:p>
                      <a:pPr algn="l">
                        <a:spcAft>
                          <a:spcPts val="0"/>
                        </a:spcAft>
                      </a:pPr>
                      <a:r>
                        <a:rPr lang="en-GB" sz="900">
                          <a:effectLst/>
                          <a:latin typeface="Comic Sans MS" panose="030F0702030302020204" pitchFamily="66" charset="0"/>
                        </a:rPr>
                        <a:t> </a:t>
                      </a:r>
                      <a:endParaRPr lang="en-GB" sz="900">
                        <a:effectLst/>
                        <a:latin typeface="Comic Sans MS" panose="030F0702030302020204" pitchFamily="66" charset="0"/>
                        <a:ea typeface="Calibri"/>
                        <a:cs typeface="Times New Roman"/>
                      </a:endParaRPr>
                    </a:p>
                  </a:txBody>
                  <a:tcPr marL="56336" marR="56336" marT="0" marB="0" anchor="ctr"/>
                </a:tc>
                <a:tc>
                  <a:txBody>
                    <a:bodyPr/>
                    <a:lstStyle/>
                    <a:p>
                      <a:pPr algn="ctr">
                        <a:spcAft>
                          <a:spcPts val="0"/>
                        </a:spcAft>
                      </a:pPr>
                      <a:r>
                        <a:rPr lang="en-GB" sz="1200">
                          <a:effectLst/>
                          <a:latin typeface="Comic Sans MS" panose="030F0702030302020204" pitchFamily="66" charset="0"/>
                        </a:rPr>
                        <a:t>Week 1</a:t>
                      </a:r>
                      <a:endParaRPr lang="en-GB" sz="900">
                        <a:effectLst/>
                        <a:latin typeface="Comic Sans MS" panose="030F0702030302020204" pitchFamily="66" charset="0"/>
                        <a:ea typeface="Calibri"/>
                        <a:cs typeface="Times New Roman"/>
                      </a:endParaRPr>
                    </a:p>
                  </a:txBody>
                  <a:tcPr marL="56336" marR="56336" marT="0" marB="0" anchor="b"/>
                </a:tc>
                <a:tc gridSpan="2">
                  <a:txBody>
                    <a:bodyPr/>
                    <a:lstStyle/>
                    <a:p>
                      <a:pPr algn="ctr">
                        <a:spcAft>
                          <a:spcPts val="0"/>
                        </a:spcAft>
                      </a:pPr>
                      <a:r>
                        <a:rPr lang="en-GB" sz="1200">
                          <a:effectLst/>
                          <a:latin typeface="Comic Sans MS" panose="030F0702030302020204" pitchFamily="66" charset="0"/>
                        </a:rPr>
                        <a:t>Week 2</a:t>
                      </a:r>
                      <a:endParaRPr lang="en-GB" sz="900">
                        <a:effectLst/>
                        <a:latin typeface="Comic Sans MS" panose="030F0702030302020204" pitchFamily="66" charset="0"/>
                        <a:ea typeface="Calibri"/>
                        <a:cs typeface="Times New Roman"/>
                      </a:endParaRPr>
                    </a:p>
                  </a:txBody>
                  <a:tcPr marL="56336" marR="56336" marT="0" marB="0" anchor="b"/>
                </a:tc>
                <a:tc hMerge="1">
                  <a:txBody>
                    <a:bodyPr/>
                    <a:lstStyle/>
                    <a:p>
                      <a:endParaRPr lang="en-GB"/>
                    </a:p>
                  </a:txBody>
                  <a:tcPr/>
                </a:tc>
                <a:tc gridSpan="2">
                  <a:txBody>
                    <a:bodyPr/>
                    <a:lstStyle/>
                    <a:p>
                      <a:pPr algn="ctr">
                        <a:spcAft>
                          <a:spcPts val="0"/>
                        </a:spcAft>
                      </a:pPr>
                      <a:r>
                        <a:rPr lang="en-GB" sz="1200" dirty="0">
                          <a:effectLst/>
                          <a:latin typeface="Comic Sans MS" panose="030F0702030302020204" pitchFamily="66" charset="0"/>
                        </a:rPr>
                        <a:t>Week 3</a:t>
                      </a:r>
                      <a:endParaRPr lang="en-GB" sz="900" dirty="0">
                        <a:effectLst/>
                        <a:latin typeface="Comic Sans MS" panose="030F0702030302020204" pitchFamily="66" charset="0"/>
                        <a:ea typeface="Calibri"/>
                        <a:cs typeface="Times New Roman"/>
                      </a:endParaRPr>
                    </a:p>
                  </a:txBody>
                  <a:tcPr marL="56336" marR="56336" marT="0" marB="0" anchor="b"/>
                </a:tc>
                <a:tc hMerge="1">
                  <a:txBody>
                    <a:bodyPr/>
                    <a:lstStyle/>
                    <a:p>
                      <a:endParaRPr lang="en-GB"/>
                    </a:p>
                  </a:txBody>
                  <a:tcPr/>
                </a:tc>
                <a:tc>
                  <a:txBody>
                    <a:bodyPr/>
                    <a:lstStyle/>
                    <a:p>
                      <a:pPr algn="ctr">
                        <a:spcAft>
                          <a:spcPts val="0"/>
                        </a:spcAft>
                      </a:pPr>
                      <a:r>
                        <a:rPr lang="en-GB" sz="1200">
                          <a:effectLst/>
                          <a:latin typeface="Comic Sans MS" panose="030F0702030302020204" pitchFamily="66" charset="0"/>
                        </a:rPr>
                        <a:t>Week 4</a:t>
                      </a:r>
                      <a:endParaRPr lang="en-GB" sz="900">
                        <a:effectLst/>
                        <a:latin typeface="Comic Sans MS" panose="030F0702030302020204" pitchFamily="66" charset="0"/>
                        <a:ea typeface="Calibri"/>
                        <a:cs typeface="Times New Roman"/>
                      </a:endParaRPr>
                    </a:p>
                  </a:txBody>
                  <a:tcPr marL="56336" marR="56336" marT="0" marB="0" anchor="b"/>
                </a:tc>
                <a:tc>
                  <a:txBody>
                    <a:bodyPr/>
                    <a:lstStyle/>
                    <a:p>
                      <a:pPr algn="ctr">
                        <a:spcAft>
                          <a:spcPts val="0"/>
                        </a:spcAft>
                      </a:pPr>
                      <a:r>
                        <a:rPr lang="en-GB" sz="1200">
                          <a:effectLst/>
                          <a:latin typeface="Comic Sans MS" panose="030F0702030302020204" pitchFamily="66" charset="0"/>
                        </a:rPr>
                        <a:t>Week 5</a:t>
                      </a:r>
                      <a:endParaRPr lang="en-GB" sz="900">
                        <a:effectLst/>
                        <a:latin typeface="Comic Sans MS" panose="030F0702030302020204" pitchFamily="66" charset="0"/>
                        <a:ea typeface="Calibri"/>
                        <a:cs typeface="Times New Roman"/>
                      </a:endParaRPr>
                    </a:p>
                  </a:txBody>
                  <a:tcPr marL="56336" marR="56336" marT="0" marB="0" anchor="b"/>
                </a:tc>
                <a:tc>
                  <a:txBody>
                    <a:bodyPr/>
                    <a:lstStyle/>
                    <a:p>
                      <a:pPr algn="ctr">
                        <a:spcAft>
                          <a:spcPts val="0"/>
                        </a:spcAft>
                      </a:pPr>
                      <a:r>
                        <a:rPr lang="en-GB" sz="1200">
                          <a:effectLst/>
                          <a:latin typeface="Comic Sans MS" panose="030F0702030302020204" pitchFamily="66" charset="0"/>
                        </a:rPr>
                        <a:t>Week 6</a:t>
                      </a:r>
                      <a:endParaRPr lang="en-GB" sz="900">
                        <a:effectLst/>
                        <a:latin typeface="Comic Sans MS" panose="030F0702030302020204" pitchFamily="66" charset="0"/>
                        <a:ea typeface="Calibri"/>
                        <a:cs typeface="Times New Roman"/>
                      </a:endParaRPr>
                    </a:p>
                  </a:txBody>
                  <a:tcPr marL="56336" marR="56336" marT="0" marB="0" anchor="b"/>
                </a:tc>
              </a:tr>
              <a:tr h="300460">
                <a:tc vMerge="1">
                  <a:txBody>
                    <a:bodyPr/>
                    <a:lstStyle/>
                    <a:p>
                      <a:endParaRPr lang="en-GB"/>
                    </a:p>
                  </a:txBody>
                  <a:tcPr/>
                </a:tc>
                <a:tc>
                  <a:txBody>
                    <a:bodyPr/>
                    <a:lstStyle/>
                    <a:p>
                      <a:pPr marL="457200" algn="l">
                        <a:spcAft>
                          <a:spcPts val="0"/>
                        </a:spcAft>
                      </a:pPr>
                      <a:r>
                        <a:rPr lang="en-GB" sz="900">
                          <a:effectLst/>
                          <a:latin typeface="Comic Sans MS" panose="030F0702030302020204" pitchFamily="66" charset="0"/>
                        </a:rPr>
                        <a:t>Sounds</a:t>
                      </a:r>
                      <a:endParaRPr lang="en-GB" sz="900">
                        <a:effectLst/>
                        <a:latin typeface="Comic Sans MS" panose="030F0702030302020204" pitchFamily="66" charset="0"/>
                        <a:ea typeface="Calibri"/>
                        <a:cs typeface="Times New Roman"/>
                      </a:endParaRPr>
                    </a:p>
                  </a:txBody>
                  <a:tcPr marL="56336" marR="56336" marT="0" marB="0" anchor="ctr"/>
                </a:tc>
                <a:tc>
                  <a:txBody>
                    <a:bodyPr/>
                    <a:lstStyle/>
                    <a:p>
                      <a:pPr algn="l">
                        <a:spcAft>
                          <a:spcPts val="0"/>
                        </a:spcAft>
                      </a:pPr>
                      <a:r>
                        <a:rPr lang="en-GB" sz="1000">
                          <a:effectLst/>
                          <a:latin typeface="Comic Sans MS" panose="030F0702030302020204" pitchFamily="66" charset="0"/>
                        </a:rPr>
                        <a:t>s,   a,   t,   i ,</a:t>
                      </a:r>
                      <a:endParaRPr lang="en-GB" sz="900">
                        <a:effectLst/>
                        <a:latin typeface="Comic Sans MS" panose="030F0702030302020204" pitchFamily="66" charset="0"/>
                        <a:ea typeface="Calibri"/>
                        <a:cs typeface="Times New Roman"/>
                      </a:endParaRPr>
                    </a:p>
                  </a:txBody>
                  <a:tcPr marL="56336" marR="56336" marT="0" marB="0"/>
                </a:tc>
                <a:tc>
                  <a:txBody>
                    <a:bodyPr/>
                    <a:lstStyle/>
                    <a:p>
                      <a:pPr algn="l">
                        <a:spcAft>
                          <a:spcPts val="0"/>
                        </a:spcAft>
                      </a:pPr>
                      <a:r>
                        <a:rPr lang="en-GB" sz="1000">
                          <a:effectLst/>
                          <a:latin typeface="Comic Sans MS" panose="030F0702030302020204" pitchFamily="66" charset="0"/>
                        </a:rPr>
                        <a:t>p,   n,   c,  k,  ck,</a:t>
                      </a:r>
                      <a:endParaRPr lang="en-GB" sz="900">
                        <a:effectLst/>
                        <a:latin typeface="Comic Sans MS" panose="030F0702030302020204" pitchFamily="66" charset="0"/>
                        <a:ea typeface="Calibri"/>
                        <a:cs typeface="Times New Roman"/>
                      </a:endParaRPr>
                    </a:p>
                  </a:txBody>
                  <a:tcPr marL="56336" marR="56336" marT="0" marB="0"/>
                </a:tc>
                <a:tc gridSpan="2">
                  <a:txBody>
                    <a:bodyPr/>
                    <a:lstStyle/>
                    <a:p>
                      <a:pPr algn="l">
                        <a:spcAft>
                          <a:spcPts val="0"/>
                        </a:spcAft>
                      </a:pPr>
                      <a:r>
                        <a:rPr lang="en-GB" sz="1000" dirty="0">
                          <a:effectLst/>
                          <a:latin typeface="Comic Sans MS" panose="030F0702030302020204" pitchFamily="66" charset="0"/>
                        </a:rPr>
                        <a:t>e,   h,   r,   m, </a:t>
                      </a:r>
                      <a:endParaRPr lang="en-GB" sz="900" dirty="0">
                        <a:effectLst/>
                        <a:latin typeface="Comic Sans MS" panose="030F0702030302020204" pitchFamily="66" charset="0"/>
                        <a:ea typeface="Calibri"/>
                        <a:cs typeface="Times New Roman"/>
                      </a:endParaRPr>
                    </a:p>
                  </a:txBody>
                  <a:tcPr marL="56336" marR="56336" marT="0" marB="0"/>
                </a:tc>
                <a:tc hMerge="1">
                  <a:txBody>
                    <a:bodyPr/>
                    <a:lstStyle/>
                    <a:p>
                      <a:endParaRPr lang="en-GB"/>
                    </a:p>
                  </a:txBody>
                  <a:tcPr/>
                </a:tc>
                <a:tc gridSpan="2">
                  <a:txBody>
                    <a:bodyPr/>
                    <a:lstStyle/>
                    <a:p>
                      <a:pPr algn="l">
                        <a:spcAft>
                          <a:spcPts val="0"/>
                        </a:spcAft>
                      </a:pPr>
                      <a:r>
                        <a:rPr lang="en-GB" sz="1000">
                          <a:effectLst/>
                          <a:latin typeface="Comic Sans MS" panose="030F0702030302020204" pitchFamily="66" charset="0"/>
                        </a:rPr>
                        <a:t>d,  g,  o,  u</a:t>
                      </a:r>
                      <a:endParaRPr lang="en-GB" sz="900">
                        <a:effectLst/>
                        <a:latin typeface="Comic Sans MS" panose="030F0702030302020204" pitchFamily="66" charset="0"/>
                        <a:ea typeface="Calibri"/>
                        <a:cs typeface="Times New Roman"/>
                      </a:endParaRPr>
                    </a:p>
                  </a:txBody>
                  <a:tcPr marL="56336" marR="56336" marT="0" marB="0"/>
                </a:tc>
                <a:tc hMerge="1">
                  <a:txBody>
                    <a:bodyPr/>
                    <a:lstStyle/>
                    <a:p>
                      <a:endParaRPr lang="en-GB"/>
                    </a:p>
                  </a:txBody>
                  <a:tcPr/>
                </a:tc>
                <a:tc>
                  <a:txBody>
                    <a:bodyPr/>
                    <a:lstStyle/>
                    <a:p>
                      <a:pPr algn="l">
                        <a:spcAft>
                          <a:spcPts val="0"/>
                        </a:spcAft>
                      </a:pPr>
                      <a:r>
                        <a:rPr lang="en-GB" sz="1000">
                          <a:effectLst/>
                          <a:latin typeface="Comic Sans MS" panose="030F0702030302020204" pitchFamily="66" charset="0"/>
                        </a:rPr>
                        <a:t>l/ll,  f/ff,  b,  ai</a:t>
                      </a:r>
                      <a:endParaRPr lang="en-GB" sz="900">
                        <a:effectLst/>
                        <a:latin typeface="Comic Sans MS" panose="030F0702030302020204" pitchFamily="66" charset="0"/>
                        <a:ea typeface="Calibri"/>
                        <a:cs typeface="Times New Roman"/>
                      </a:endParaRPr>
                    </a:p>
                  </a:txBody>
                  <a:tcPr marL="56336" marR="56336" marT="0" marB="0"/>
                </a:tc>
                <a:tc>
                  <a:txBody>
                    <a:bodyPr/>
                    <a:lstStyle/>
                    <a:p>
                      <a:pPr algn="l">
                        <a:spcAft>
                          <a:spcPts val="0"/>
                        </a:spcAft>
                      </a:pPr>
                      <a:r>
                        <a:rPr lang="en-GB" sz="1000">
                          <a:effectLst/>
                          <a:latin typeface="Comic Sans MS" panose="030F0702030302020204" pitchFamily="66" charset="0"/>
                        </a:rPr>
                        <a:t>Revision week</a:t>
                      </a:r>
                      <a:endParaRPr lang="en-GB" sz="900">
                        <a:effectLst/>
                        <a:latin typeface="Comic Sans MS" panose="030F0702030302020204" pitchFamily="66" charset="0"/>
                        <a:ea typeface="Calibri"/>
                        <a:cs typeface="Times New Roman"/>
                      </a:endParaRPr>
                    </a:p>
                  </a:txBody>
                  <a:tcPr marL="56336" marR="56336" marT="0" marB="0"/>
                </a:tc>
              </a:tr>
              <a:tr h="137711">
                <a:tc vMerge="1">
                  <a:txBody>
                    <a:bodyPr/>
                    <a:lstStyle/>
                    <a:p>
                      <a:endParaRPr lang="en-GB"/>
                    </a:p>
                  </a:txBody>
                  <a:tcPr/>
                </a:tc>
                <a:tc>
                  <a:txBody>
                    <a:bodyPr/>
                    <a:lstStyle/>
                    <a:p>
                      <a:pPr marL="457200" algn="l">
                        <a:spcAft>
                          <a:spcPts val="0"/>
                        </a:spcAft>
                      </a:pPr>
                      <a:r>
                        <a:rPr lang="en-GB" sz="900">
                          <a:effectLst/>
                          <a:latin typeface="Comic Sans MS" panose="030F0702030302020204" pitchFamily="66" charset="0"/>
                        </a:rPr>
                        <a:t>Tricky words</a:t>
                      </a:r>
                      <a:endParaRPr lang="en-GB" sz="900">
                        <a:effectLst/>
                        <a:latin typeface="Comic Sans MS" panose="030F0702030302020204" pitchFamily="66" charset="0"/>
                        <a:ea typeface="Calibri"/>
                        <a:cs typeface="Times New Roman"/>
                      </a:endParaRPr>
                    </a:p>
                  </a:txBody>
                  <a:tcPr marL="56336" marR="56336" marT="0" marB="0" anchor="ctr"/>
                </a:tc>
                <a:tc>
                  <a:txBody>
                    <a:bodyPr/>
                    <a:lstStyle/>
                    <a:p>
                      <a:pPr marL="457200" algn="l">
                        <a:spcAft>
                          <a:spcPts val="0"/>
                        </a:spcAft>
                      </a:pPr>
                      <a:r>
                        <a:rPr lang="en-GB" sz="900">
                          <a:effectLst/>
                          <a:latin typeface="Comic Sans MS" panose="030F0702030302020204" pitchFamily="66" charset="0"/>
                        </a:rPr>
                        <a:t> </a:t>
                      </a:r>
                      <a:endParaRPr lang="en-GB" sz="900">
                        <a:effectLst/>
                        <a:latin typeface="Comic Sans MS" panose="030F0702030302020204" pitchFamily="66" charset="0"/>
                        <a:ea typeface="Calibri"/>
                        <a:cs typeface="Times New Roman"/>
                      </a:endParaRPr>
                    </a:p>
                  </a:txBody>
                  <a:tcPr marL="56336" marR="56336" marT="0" marB="0"/>
                </a:tc>
                <a:tc>
                  <a:txBody>
                    <a:bodyPr/>
                    <a:lstStyle/>
                    <a:p>
                      <a:pPr algn="l">
                        <a:spcAft>
                          <a:spcPts val="0"/>
                        </a:spcAft>
                      </a:pPr>
                      <a:r>
                        <a:rPr lang="en-GB" sz="900">
                          <a:effectLst/>
                          <a:latin typeface="Comic Sans MS" panose="030F0702030302020204" pitchFamily="66" charset="0"/>
                        </a:rPr>
                        <a:t> </a:t>
                      </a:r>
                      <a:endParaRPr lang="en-GB" sz="900">
                        <a:effectLst/>
                        <a:latin typeface="Comic Sans MS" panose="030F0702030302020204" pitchFamily="66" charset="0"/>
                        <a:ea typeface="Calibri"/>
                        <a:cs typeface="Times New Roman"/>
                      </a:endParaRPr>
                    </a:p>
                  </a:txBody>
                  <a:tcPr marL="56336" marR="56336" marT="0" marB="0"/>
                </a:tc>
                <a:tc gridSpan="2">
                  <a:txBody>
                    <a:bodyPr/>
                    <a:lstStyle/>
                    <a:p>
                      <a:pPr algn="l">
                        <a:spcAft>
                          <a:spcPts val="0"/>
                        </a:spcAft>
                      </a:pPr>
                      <a:r>
                        <a:rPr lang="en-GB" sz="900" dirty="0">
                          <a:effectLst/>
                          <a:latin typeface="Comic Sans MS" panose="030F0702030302020204" pitchFamily="66" charset="0"/>
                        </a:rPr>
                        <a:t>I the who </a:t>
                      </a:r>
                      <a:endParaRPr lang="en-GB" sz="900" dirty="0">
                        <a:effectLst/>
                        <a:latin typeface="Comic Sans MS" panose="030F0702030302020204" pitchFamily="66" charset="0"/>
                        <a:ea typeface="Calibri"/>
                        <a:cs typeface="Times New Roman"/>
                      </a:endParaRPr>
                    </a:p>
                  </a:txBody>
                  <a:tcPr marL="56336" marR="56336" marT="0" marB="0"/>
                </a:tc>
                <a:tc hMerge="1">
                  <a:txBody>
                    <a:bodyPr/>
                    <a:lstStyle/>
                    <a:p>
                      <a:endParaRPr lang="en-GB"/>
                    </a:p>
                  </a:txBody>
                  <a:tcPr/>
                </a:tc>
                <a:tc gridSpan="2">
                  <a:txBody>
                    <a:bodyPr/>
                    <a:lstStyle/>
                    <a:p>
                      <a:pPr algn="l">
                        <a:spcAft>
                          <a:spcPts val="0"/>
                        </a:spcAft>
                      </a:pPr>
                      <a:r>
                        <a:rPr lang="en-GB" sz="900">
                          <a:effectLst/>
                          <a:latin typeface="Comic Sans MS" panose="030F0702030302020204" pitchFamily="66" charset="0"/>
                        </a:rPr>
                        <a:t>was like me</a:t>
                      </a:r>
                      <a:endParaRPr lang="en-GB" sz="900">
                        <a:effectLst/>
                        <a:latin typeface="Comic Sans MS" panose="030F0702030302020204" pitchFamily="66" charset="0"/>
                        <a:ea typeface="Calibri"/>
                        <a:cs typeface="Times New Roman"/>
                      </a:endParaRPr>
                    </a:p>
                  </a:txBody>
                  <a:tcPr marL="56336" marR="56336" marT="0" marB="0"/>
                </a:tc>
                <a:tc hMerge="1">
                  <a:txBody>
                    <a:bodyPr/>
                    <a:lstStyle/>
                    <a:p>
                      <a:endParaRPr lang="en-GB"/>
                    </a:p>
                  </a:txBody>
                  <a:tcPr/>
                </a:tc>
                <a:tc>
                  <a:txBody>
                    <a:bodyPr/>
                    <a:lstStyle/>
                    <a:p>
                      <a:pPr algn="l">
                        <a:spcAft>
                          <a:spcPts val="0"/>
                        </a:spcAft>
                      </a:pPr>
                      <a:r>
                        <a:rPr lang="en-GB" sz="900">
                          <a:effectLst/>
                          <a:latin typeface="Comic Sans MS" panose="030F0702030302020204" pitchFamily="66" charset="0"/>
                        </a:rPr>
                        <a:t>we you</a:t>
                      </a:r>
                      <a:endParaRPr lang="en-GB" sz="900">
                        <a:effectLst/>
                        <a:latin typeface="Comic Sans MS" panose="030F0702030302020204" pitchFamily="66" charset="0"/>
                        <a:ea typeface="Calibri"/>
                        <a:cs typeface="Times New Roman"/>
                      </a:endParaRPr>
                    </a:p>
                  </a:txBody>
                  <a:tcPr marL="56336" marR="56336" marT="0" marB="0"/>
                </a:tc>
                <a:tc>
                  <a:txBody>
                    <a:bodyPr/>
                    <a:lstStyle/>
                    <a:p>
                      <a:pPr algn="l">
                        <a:spcAft>
                          <a:spcPts val="0"/>
                        </a:spcAft>
                      </a:pPr>
                      <a:r>
                        <a:rPr lang="en-GB" sz="900">
                          <a:effectLst/>
                          <a:latin typeface="Comic Sans MS" panose="030F0702030302020204" pitchFamily="66" charset="0"/>
                        </a:rPr>
                        <a:t> </a:t>
                      </a:r>
                      <a:endParaRPr lang="en-GB" sz="900">
                        <a:effectLst/>
                        <a:latin typeface="Comic Sans MS" panose="030F0702030302020204" pitchFamily="66" charset="0"/>
                        <a:ea typeface="Calibri"/>
                        <a:cs typeface="Times New Roman"/>
                      </a:endParaRPr>
                    </a:p>
                  </a:txBody>
                  <a:tcPr marL="56336" marR="56336" marT="0" marB="0"/>
                </a:tc>
              </a:tr>
              <a:tr h="175268">
                <a:tc rowSpan="6">
                  <a:txBody>
                    <a:bodyPr/>
                    <a:lstStyle/>
                    <a:p>
                      <a:pPr marL="457200" algn="l">
                        <a:spcAft>
                          <a:spcPts val="0"/>
                        </a:spcAft>
                      </a:pPr>
                      <a:r>
                        <a:rPr lang="en-GB" sz="1300" dirty="0">
                          <a:effectLst/>
                          <a:latin typeface="Comic Sans MS" panose="030F0702030302020204" pitchFamily="66" charset="0"/>
                        </a:rPr>
                        <a:t>Phase 3</a:t>
                      </a:r>
                      <a:endParaRPr lang="en-GB" sz="900" dirty="0">
                        <a:effectLst/>
                        <a:latin typeface="Comic Sans MS" panose="030F0702030302020204" pitchFamily="66" charset="0"/>
                        <a:ea typeface="Calibri"/>
                        <a:cs typeface="Times New Roman"/>
                      </a:endParaRPr>
                    </a:p>
                  </a:txBody>
                  <a:tcPr marL="56336" marR="56336" marT="0" marB="0" anchor="ctr"/>
                </a:tc>
                <a:tc>
                  <a:txBody>
                    <a:bodyPr/>
                    <a:lstStyle/>
                    <a:p>
                      <a:pPr marL="457200" algn="l">
                        <a:spcAft>
                          <a:spcPts val="0"/>
                        </a:spcAft>
                      </a:pPr>
                      <a:r>
                        <a:rPr lang="en-GB" sz="900">
                          <a:effectLst/>
                          <a:latin typeface="Comic Sans MS" panose="030F0702030302020204" pitchFamily="66" charset="0"/>
                        </a:rPr>
                        <a:t> </a:t>
                      </a:r>
                      <a:endParaRPr lang="en-GB" sz="900">
                        <a:effectLst/>
                        <a:latin typeface="Comic Sans MS" panose="030F0702030302020204" pitchFamily="66" charset="0"/>
                        <a:ea typeface="Calibri"/>
                        <a:cs typeface="Times New Roman"/>
                      </a:endParaRPr>
                    </a:p>
                  </a:txBody>
                  <a:tcPr marL="56336" marR="56336" marT="0" marB="0" anchor="ctr"/>
                </a:tc>
                <a:tc>
                  <a:txBody>
                    <a:bodyPr/>
                    <a:lstStyle/>
                    <a:p>
                      <a:pPr algn="ctr">
                        <a:spcAft>
                          <a:spcPts val="0"/>
                        </a:spcAft>
                      </a:pPr>
                      <a:r>
                        <a:rPr lang="en-GB" sz="1200">
                          <a:effectLst/>
                          <a:latin typeface="Comic Sans MS" panose="030F0702030302020204" pitchFamily="66" charset="0"/>
                        </a:rPr>
                        <a:t>Week 1</a:t>
                      </a:r>
                      <a:endParaRPr lang="en-GB" sz="900">
                        <a:effectLst/>
                        <a:latin typeface="Comic Sans MS" panose="030F0702030302020204" pitchFamily="66" charset="0"/>
                        <a:ea typeface="Calibri"/>
                        <a:cs typeface="Times New Roman"/>
                      </a:endParaRPr>
                    </a:p>
                  </a:txBody>
                  <a:tcPr marL="56336" marR="56336" marT="0" marB="0" anchor="ctr"/>
                </a:tc>
                <a:tc>
                  <a:txBody>
                    <a:bodyPr/>
                    <a:lstStyle/>
                    <a:p>
                      <a:pPr algn="ctr">
                        <a:spcAft>
                          <a:spcPts val="0"/>
                        </a:spcAft>
                      </a:pPr>
                      <a:r>
                        <a:rPr lang="en-GB" sz="1200">
                          <a:effectLst/>
                          <a:latin typeface="Comic Sans MS" panose="030F0702030302020204" pitchFamily="66" charset="0"/>
                        </a:rPr>
                        <a:t>Week 2</a:t>
                      </a:r>
                      <a:endParaRPr lang="en-GB" sz="900">
                        <a:effectLst/>
                        <a:latin typeface="Comic Sans MS" panose="030F0702030302020204" pitchFamily="66" charset="0"/>
                        <a:ea typeface="Calibri"/>
                        <a:cs typeface="Times New Roman"/>
                      </a:endParaRPr>
                    </a:p>
                  </a:txBody>
                  <a:tcPr marL="56336" marR="56336" marT="0" marB="0" anchor="ctr"/>
                </a:tc>
                <a:tc gridSpan="2">
                  <a:txBody>
                    <a:bodyPr/>
                    <a:lstStyle/>
                    <a:p>
                      <a:pPr algn="ctr">
                        <a:spcAft>
                          <a:spcPts val="0"/>
                        </a:spcAft>
                      </a:pPr>
                      <a:r>
                        <a:rPr lang="en-GB" sz="1200" dirty="0">
                          <a:effectLst/>
                          <a:latin typeface="Comic Sans MS" panose="030F0702030302020204" pitchFamily="66" charset="0"/>
                        </a:rPr>
                        <a:t>Week 3</a:t>
                      </a:r>
                      <a:endParaRPr lang="en-GB" sz="900" dirty="0">
                        <a:effectLst/>
                        <a:latin typeface="Comic Sans MS" panose="030F0702030302020204" pitchFamily="66" charset="0"/>
                        <a:ea typeface="Calibri"/>
                        <a:cs typeface="Times New Roman"/>
                      </a:endParaRPr>
                    </a:p>
                  </a:txBody>
                  <a:tcPr marL="56336" marR="56336" marT="0" marB="0" anchor="ctr"/>
                </a:tc>
                <a:tc hMerge="1">
                  <a:txBody>
                    <a:bodyPr/>
                    <a:lstStyle/>
                    <a:p>
                      <a:endParaRPr lang="en-GB"/>
                    </a:p>
                  </a:txBody>
                  <a:tcPr/>
                </a:tc>
                <a:tc gridSpan="2">
                  <a:txBody>
                    <a:bodyPr/>
                    <a:lstStyle/>
                    <a:p>
                      <a:pPr algn="ctr">
                        <a:spcAft>
                          <a:spcPts val="0"/>
                        </a:spcAft>
                      </a:pPr>
                      <a:r>
                        <a:rPr lang="en-GB" sz="1200">
                          <a:effectLst/>
                          <a:latin typeface="Comic Sans MS" panose="030F0702030302020204" pitchFamily="66" charset="0"/>
                        </a:rPr>
                        <a:t>Week 4</a:t>
                      </a:r>
                      <a:endParaRPr lang="en-GB" sz="900">
                        <a:effectLst/>
                        <a:latin typeface="Comic Sans MS" panose="030F0702030302020204" pitchFamily="66" charset="0"/>
                        <a:ea typeface="Calibri"/>
                        <a:cs typeface="Times New Roman"/>
                      </a:endParaRPr>
                    </a:p>
                  </a:txBody>
                  <a:tcPr marL="56336" marR="56336" marT="0" marB="0" anchor="ctr"/>
                </a:tc>
                <a:tc hMerge="1">
                  <a:txBody>
                    <a:bodyPr/>
                    <a:lstStyle/>
                    <a:p>
                      <a:endParaRPr lang="en-GB"/>
                    </a:p>
                  </a:txBody>
                  <a:tcPr/>
                </a:tc>
                <a:tc>
                  <a:txBody>
                    <a:bodyPr/>
                    <a:lstStyle/>
                    <a:p>
                      <a:pPr algn="ctr">
                        <a:spcAft>
                          <a:spcPts val="0"/>
                        </a:spcAft>
                      </a:pPr>
                      <a:r>
                        <a:rPr lang="en-GB" sz="1200">
                          <a:effectLst/>
                          <a:latin typeface="Comic Sans MS" panose="030F0702030302020204" pitchFamily="66" charset="0"/>
                        </a:rPr>
                        <a:t>Week 5</a:t>
                      </a:r>
                      <a:endParaRPr lang="en-GB" sz="900">
                        <a:effectLst/>
                        <a:latin typeface="Comic Sans MS" panose="030F0702030302020204" pitchFamily="66" charset="0"/>
                        <a:ea typeface="Calibri"/>
                        <a:cs typeface="Times New Roman"/>
                      </a:endParaRPr>
                    </a:p>
                  </a:txBody>
                  <a:tcPr marL="56336" marR="56336" marT="0" marB="0" anchor="ctr"/>
                </a:tc>
                <a:tc>
                  <a:txBody>
                    <a:bodyPr/>
                    <a:lstStyle/>
                    <a:p>
                      <a:pPr algn="ctr">
                        <a:spcAft>
                          <a:spcPts val="0"/>
                        </a:spcAft>
                      </a:pPr>
                      <a:r>
                        <a:rPr lang="en-GB" sz="1200">
                          <a:effectLst/>
                          <a:latin typeface="Comic Sans MS" panose="030F0702030302020204" pitchFamily="66" charset="0"/>
                        </a:rPr>
                        <a:t>Week 6</a:t>
                      </a:r>
                      <a:endParaRPr lang="en-GB" sz="900">
                        <a:effectLst/>
                        <a:latin typeface="Comic Sans MS" panose="030F0702030302020204" pitchFamily="66" charset="0"/>
                        <a:ea typeface="Calibri"/>
                        <a:cs typeface="Times New Roman"/>
                      </a:endParaRPr>
                    </a:p>
                  </a:txBody>
                  <a:tcPr marL="56336" marR="56336" marT="0" marB="0" anchor="ctr"/>
                </a:tc>
              </a:tr>
              <a:tr h="300460">
                <a:tc vMerge="1">
                  <a:txBody>
                    <a:bodyPr/>
                    <a:lstStyle/>
                    <a:p>
                      <a:endParaRPr lang="en-GB"/>
                    </a:p>
                  </a:txBody>
                  <a:tcPr/>
                </a:tc>
                <a:tc>
                  <a:txBody>
                    <a:bodyPr/>
                    <a:lstStyle/>
                    <a:p>
                      <a:pPr marL="457200" algn="l">
                        <a:spcAft>
                          <a:spcPts val="0"/>
                        </a:spcAft>
                      </a:pPr>
                      <a:r>
                        <a:rPr lang="en-GB" sz="900">
                          <a:effectLst/>
                          <a:latin typeface="Comic Sans MS" panose="030F0702030302020204" pitchFamily="66" charset="0"/>
                        </a:rPr>
                        <a:t>Sounds</a:t>
                      </a:r>
                      <a:endParaRPr lang="en-GB" sz="900">
                        <a:effectLst/>
                        <a:latin typeface="Comic Sans MS" panose="030F0702030302020204" pitchFamily="66" charset="0"/>
                        <a:ea typeface="Calibri"/>
                        <a:cs typeface="Times New Roman"/>
                      </a:endParaRPr>
                    </a:p>
                  </a:txBody>
                  <a:tcPr marL="56336" marR="56336" marT="0" marB="0" anchor="ctr"/>
                </a:tc>
                <a:tc rowSpan="2">
                  <a:txBody>
                    <a:bodyPr/>
                    <a:lstStyle/>
                    <a:p>
                      <a:pPr algn="l">
                        <a:spcAft>
                          <a:spcPts val="0"/>
                        </a:spcAft>
                      </a:pPr>
                      <a:r>
                        <a:rPr lang="en-GB" sz="1000">
                          <a:effectLst/>
                          <a:latin typeface="Comic Sans MS" panose="030F0702030302020204" pitchFamily="66" charset="0"/>
                        </a:rPr>
                        <a:t>Revision of phase 2</a:t>
                      </a:r>
                      <a:endParaRPr lang="en-GB" sz="900">
                        <a:effectLst/>
                        <a:latin typeface="Comic Sans MS" panose="030F0702030302020204" pitchFamily="66" charset="0"/>
                        <a:ea typeface="Calibri"/>
                        <a:cs typeface="Times New Roman"/>
                      </a:endParaRPr>
                    </a:p>
                  </a:txBody>
                  <a:tcPr marL="56336" marR="56336" marT="0" marB="0"/>
                </a:tc>
                <a:tc>
                  <a:txBody>
                    <a:bodyPr/>
                    <a:lstStyle/>
                    <a:p>
                      <a:pPr algn="l">
                        <a:spcAft>
                          <a:spcPts val="0"/>
                        </a:spcAft>
                      </a:pPr>
                      <a:r>
                        <a:rPr lang="en-GB" sz="1000">
                          <a:effectLst/>
                          <a:latin typeface="Comic Sans MS" panose="030F0702030302020204" pitchFamily="66" charset="0"/>
                        </a:rPr>
                        <a:t>j, ss, oa, ie</a:t>
                      </a:r>
                      <a:endParaRPr lang="en-GB" sz="900">
                        <a:effectLst/>
                        <a:latin typeface="Comic Sans MS" panose="030F0702030302020204" pitchFamily="66" charset="0"/>
                        <a:ea typeface="Calibri"/>
                        <a:cs typeface="Times New Roman"/>
                      </a:endParaRPr>
                    </a:p>
                  </a:txBody>
                  <a:tcPr marL="56336" marR="56336" marT="0" marB="0"/>
                </a:tc>
                <a:tc gridSpan="2">
                  <a:txBody>
                    <a:bodyPr/>
                    <a:lstStyle/>
                    <a:p>
                      <a:pPr algn="l">
                        <a:spcAft>
                          <a:spcPts val="0"/>
                        </a:spcAft>
                      </a:pPr>
                      <a:r>
                        <a:rPr lang="en-GB" sz="1000" dirty="0" err="1">
                          <a:effectLst/>
                          <a:latin typeface="Comic Sans MS" panose="030F0702030302020204" pitchFamily="66" charset="0"/>
                        </a:rPr>
                        <a:t>ee</a:t>
                      </a:r>
                      <a:r>
                        <a:rPr lang="en-GB" sz="1000" dirty="0">
                          <a:effectLst/>
                          <a:latin typeface="Comic Sans MS" panose="030F0702030302020204" pitchFamily="66" charset="0"/>
                        </a:rPr>
                        <a:t>/or, z/</a:t>
                      </a:r>
                      <a:r>
                        <a:rPr lang="en-GB" sz="1000" dirty="0" err="1">
                          <a:effectLst/>
                          <a:latin typeface="Comic Sans MS" panose="030F0702030302020204" pitchFamily="66" charset="0"/>
                        </a:rPr>
                        <a:t>zz</a:t>
                      </a:r>
                      <a:r>
                        <a:rPr lang="en-GB" sz="1000" dirty="0">
                          <a:effectLst/>
                          <a:latin typeface="Comic Sans MS" panose="030F0702030302020204" pitchFamily="66" charset="0"/>
                        </a:rPr>
                        <a:t>, w/</a:t>
                      </a:r>
                      <a:r>
                        <a:rPr lang="en-GB" sz="1000" dirty="0" err="1">
                          <a:effectLst/>
                          <a:latin typeface="Comic Sans MS" panose="030F0702030302020204" pitchFamily="66" charset="0"/>
                        </a:rPr>
                        <a:t>wh</a:t>
                      </a:r>
                      <a:r>
                        <a:rPr lang="en-GB" sz="1000" dirty="0">
                          <a:effectLst/>
                          <a:latin typeface="Comic Sans MS" panose="030F0702030302020204" pitchFamily="66" charset="0"/>
                        </a:rPr>
                        <a:t>,</a:t>
                      </a:r>
                      <a:endParaRPr lang="en-GB" sz="900" dirty="0">
                        <a:effectLst/>
                        <a:latin typeface="Comic Sans MS" panose="030F0702030302020204" pitchFamily="66" charset="0"/>
                        <a:ea typeface="Calibri"/>
                        <a:cs typeface="Times New Roman"/>
                      </a:endParaRPr>
                    </a:p>
                  </a:txBody>
                  <a:tcPr marL="56336" marR="56336" marT="0" marB="0"/>
                </a:tc>
                <a:tc hMerge="1">
                  <a:txBody>
                    <a:bodyPr/>
                    <a:lstStyle/>
                    <a:p>
                      <a:endParaRPr lang="en-GB"/>
                    </a:p>
                  </a:txBody>
                  <a:tcPr/>
                </a:tc>
                <a:tc gridSpan="2">
                  <a:txBody>
                    <a:bodyPr/>
                    <a:lstStyle/>
                    <a:p>
                      <a:pPr algn="l">
                        <a:spcAft>
                          <a:spcPts val="0"/>
                        </a:spcAft>
                      </a:pPr>
                      <a:r>
                        <a:rPr lang="en-GB" sz="1000">
                          <a:effectLst/>
                          <a:latin typeface="Comic Sans MS" panose="030F0702030302020204" pitchFamily="66" charset="0"/>
                        </a:rPr>
                        <a:t> </a:t>
                      </a:r>
                      <a:endParaRPr lang="en-GB" sz="900">
                        <a:effectLst/>
                        <a:latin typeface="Comic Sans MS" panose="030F0702030302020204" pitchFamily="66" charset="0"/>
                        <a:ea typeface="Calibri"/>
                        <a:cs typeface="Times New Roman"/>
                      </a:endParaRPr>
                    </a:p>
                  </a:txBody>
                  <a:tcPr marL="56336" marR="56336" marT="0" marB="0"/>
                </a:tc>
                <a:tc hMerge="1">
                  <a:txBody>
                    <a:bodyPr/>
                    <a:lstStyle/>
                    <a:p>
                      <a:endParaRPr lang="en-GB"/>
                    </a:p>
                  </a:txBody>
                  <a:tcPr/>
                </a:tc>
                <a:tc>
                  <a:txBody>
                    <a:bodyPr/>
                    <a:lstStyle/>
                    <a:p>
                      <a:pPr algn="l">
                        <a:spcAft>
                          <a:spcPts val="0"/>
                        </a:spcAft>
                      </a:pPr>
                      <a:r>
                        <a:rPr lang="en-GB" sz="1000">
                          <a:effectLst/>
                          <a:latin typeface="Comic Sans MS" panose="030F0702030302020204" pitchFamily="66" charset="0"/>
                        </a:rPr>
                        <a:t>v, y, x, oo/00</a:t>
                      </a:r>
                      <a:endParaRPr lang="en-GB" sz="900">
                        <a:effectLst/>
                        <a:latin typeface="Comic Sans MS" panose="030F0702030302020204" pitchFamily="66" charset="0"/>
                        <a:ea typeface="Calibri"/>
                        <a:cs typeface="Times New Roman"/>
                      </a:endParaRPr>
                    </a:p>
                  </a:txBody>
                  <a:tcPr marL="56336" marR="56336" marT="0" marB="0"/>
                </a:tc>
                <a:tc>
                  <a:txBody>
                    <a:bodyPr/>
                    <a:lstStyle/>
                    <a:p>
                      <a:pPr algn="l">
                        <a:spcAft>
                          <a:spcPts val="0"/>
                        </a:spcAft>
                      </a:pPr>
                      <a:r>
                        <a:rPr lang="en-GB" sz="1000">
                          <a:effectLst/>
                          <a:latin typeface="Comic Sans MS" panose="030F0702030302020204" pitchFamily="66" charset="0"/>
                        </a:rPr>
                        <a:t>ng, ch, sh, th/th</a:t>
                      </a:r>
                      <a:endParaRPr lang="en-GB" sz="900">
                        <a:effectLst/>
                        <a:latin typeface="Comic Sans MS" panose="030F0702030302020204" pitchFamily="66" charset="0"/>
                        <a:ea typeface="Calibri"/>
                        <a:cs typeface="Times New Roman"/>
                      </a:endParaRPr>
                    </a:p>
                  </a:txBody>
                  <a:tcPr marL="56336" marR="56336" marT="0" marB="0"/>
                </a:tc>
              </a:tr>
              <a:tr h="137711">
                <a:tc vMerge="1">
                  <a:txBody>
                    <a:bodyPr/>
                    <a:lstStyle/>
                    <a:p>
                      <a:endParaRPr lang="en-GB"/>
                    </a:p>
                  </a:txBody>
                  <a:tcPr/>
                </a:tc>
                <a:tc>
                  <a:txBody>
                    <a:bodyPr/>
                    <a:lstStyle/>
                    <a:p>
                      <a:pPr marL="457200" algn="l">
                        <a:spcAft>
                          <a:spcPts val="0"/>
                        </a:spcAft>
                      </a:pPr>
                      <a:r>
                        <a:rPr lang="en-GB" sz="900">
                          <a:effectLst/>
                          <a:latin typeface="Comic Sans MS" panose="030F0702030302020204" pitchFamily="66" charset="0"/>
                        </a:rPr>
                        <a:t>Tricky words</a:t>
                      </a:r>
                      <a:endParaRPr lang="en-GB" sz="900">
                        <a:effectLst/>
                        <a:latin typeface="Comic Sans MS" panose="030F0702030302020204" pitchFamily="66" charset="0"/>
                        <a:ea typeface="Calibri"/>
                        <a:cs typeface="Times New Roman"/>
                      </a:endParaRPr>
                    </a:p>
                  </a:txBody>
                  <a:tcPr marL="56336" marR="56336" marT="0" marB="0" anchor="ctr"/>
                </a:tc>
                <a:tc vMerge="1">
                  <a:txBody>
                    <a:bodyPr/>
                    <a:lstStyle/>
                    <a:p>
                      <a:endParaRPr lang="en-GB"/>
                    </a:p>
                  </a:txBody>
                  <a:tcPr/>
                </a:tc>
                <a:tc>
                  <a:txBody>
                    <a:bodyPr/>
                    <a:lstStyle/>
                    <a:p>
                      <a:pPr algn="l">
                        <a:spcAft>
                          <a:spcPts val="0"/>
                        </a:spcAft>
                      </a:pPr>
                      <a:r>
                        <a:rPr lang="en-GB" sz="900">
                          <a:effectLst/>
                          <a:latin typeface="Comic Sans MS" panose="030F0702030302020204" pitchFamily="66" charset="0"/>
                        </a:rPr>
                        <a:t> </a:t>
                      </a:r>
                      <a:endParaRPr lang="en-GB" sz="900">
                        <a:effectLst/>
                        <a:latin typeface="Comic Sans MS" panose="030F0702030302020204" pitchFamily="66" charset="0"/>
                        <a:ea typeface="Calibri"/>
                        <a:cs typeface="Times New Roman"/>
                      </a:endParaRPr>
                    </a:p>
                  </a:txBody>
                  <a:tcPr marL="56336" marR="56336" marT="0" marB="0"/>
                </a:tc>
                <a:tc gridSpan="2">
                  <a:txBody>
                    <a:bodyPr/>
                    <a:lstStyle/>
                    <a:p>
                      <a:pPr algn="l">
                        <a:spcAft>
                          <a:spcPts val="0"/>
                        </a:spcAft>
                      </a:pPr>
                      <a:r>
                        <a:rPr lang="en-GB" sz="900" dirty="0">
                          <a:effectLst/>
                          <a:latin typeface="Comic Sans MS" panose="030F0702030302020204" pitchFamily="66" charset="0"/>
                        </a:rPr>
                        <a:t> </a:t>
                      </a:r>
                      <a:endParaRPr lang="en-GB" sz="900" dirty="0">
                        <a:effectLst/>
                        <a:latin typeface="Comic Sans MS" panose="030F0702030302020204" pitchFamily="66" charset="0"/>
                        <a:ea typeface="Calibri"/>
                        <a:cs typeface="Times New Roman"/>
                      </a:endParaRPr>
                    </a:p>
                  </a:txBody>
                  <a:tcPr marL="56336" marR="56336" marT="0" marB="0"/>
                </a:tc>
                <a:tc hMerge="1">
                  <a:txBody>
                    <a:bodyPr/>
                    <a:lstStyle/>
                    <a:p>
                      <a:endParaRPr lang="en-GB"/>
                    </a:p>
                  </a:txBody>
                  <a:tcPr/>
                </a:tc>
                <a:tc gridSpan="2">
                  <a:txBody>
                    <a:bodyPr/>
                    <a:lstStyle/>
                    <a:p>
                      <a:pPr algn="l">
                        <a:spcAft>
                          <a:spcPts val="0"/>
                        </a:spcAft>
                      </a:pPr>
                      <a:r>
                        <a:rPr lang="en-GB" sz="900">
                          <a:effectLst/>
                          <a:latin typeface="Comic Sans MS" panose="030F0702030302020204" pitchFamily="66" charset="0"/>
                        </a:rPr>
                        <a:t>go, so, no</a:t>
                      </a:r>
                      <a:endParaRPr lang="en-GB" sz="900">
                        <a:effectLst/>
                        <a:latin typeface="Comic Sans MS" panose="030F0702030302020204" pitchFamily="66" charset="0"/>
                        <a:ea typeface="Calibri"/>
                        <a:cs typeface="Times New Roman"/>
                      </a:endParaRPr>
                    </a:p>
                  </a:txBody>
                  <a:tcPr marL="56336" marR="56336" marT="0" marB="0"/>
                </a:tc>
                <a:tc hMerge="1">
                  <a:txBody>
                    <a:bodyPr/>
                    <a:lstStyle/>
                    <a:p>
                      <a:endParaRPr lang="en-GB"/>
                    </a:p>
                  </a:txBody>
                  <a:tcPr/>
                </a:tc>
                <a:tc>
                  <a:txBody>
                    <a:bodyPr/>
                    <a:lstStyle/>
                    <a:p>
                      <a:pPr algn="l">
                        <a:spcAft>
                          <a:spcPts val="0"/>
                        </a:spcAft>
                      </a:pPr>
                      <a:r>
                        <a:rPr lang="en-GB" sz="900">
                          <a:effectLst/>
                          <a:latin typeface="Comic Sans MS" panose="030F0702030302020204" pitchFamily="66" charset="0"/>
                        </a:rPr>
                        <a:t> </a:t>
                      </a:r>
                      <a:endParaRPr lang="en-GB" sz="900">
                        <a:effectLst/>
                        <a:latin typeface="Comic Sans MS" panose="030F0702030302020204" pitchFamily="66" charset="0"/>
                        <a:ea typeface="Calibri"/>
                        <a:cs typeface="Times New Roman"/>
                      </a:endParaRPr>
                    </a:p>
                  </a:txBody>
                  <a:tcPr marL="56336" marR="56336" marT="0" marB="0"/>
                </a:tc>
                <a:tc>
                  <a:txBody>
                    <a:bodyPr/>
                    <a:lstStyle/>
                    <a:p>
                      <a:pPr algn="l">
                        <a:spcAft>
                          <a:spcPts val="0"/>
                        </a:spcAft>
                      </a:pPr>
                      <a:r>
                        <a:rPr lang="en-GB" sz="900">
                          <a:effectLst/>
                          <a:latin typeface="Comic Sans MS" panose="030F0702030302020204" pitchFamily="66" charset="0"/>
                        </a:rPr>
                        <a:t> </a:t>
                      </a:r>
                      <a:endParaRPr lang="en-GB" sz="900">
                        <a:effectLst/>
                        <a:latin typeface="Comic Sans MS" panose="030F0702030302020204" pitchFamily="66" charset="0"/>
                        <a:ea typeface="Calibri"/>
                        <a:cs typeface="Times New Roman"/>
                      </a:endParaRPr>
                    </a:p>
                  </a:txBody>
                  <a:tcPr marL="56336" marR="56336" marT="0" marB="0"/>
                </a:tc>
              </a:tr>
              <a:tr h="175268">
                <a:tc vMerge="1">
                  <a:txBody>
                    <a:bodyPr/>
                    <a:lstStyle/>
                    <a:p>
                      <a:endParaRPr lang="en-GB"/>
                    </a:p>
                  </a:txBody>
                  <a:tcPr/>
                </a:tc>
                <a:tc>
                  <a:txBody>
                    <a:bodyPr/>
                    <a:lstStyle/>
                    <a:p>
                      <a:pPr marL="457200" algn="l">
                        <a:spcAft>
                          <a:spcPts val="0"/>
                        </a:spcAft>
                      </a:pPr>
                      <a:r>
                        <a:rPr lang="en-GB" sz="900">
                          <a:effectLst/>
                          <a:latin typeface="Comic Sans MS" panose="030F0702030302020204" pitchFamily="66" charset="0"/>
                        </a:rPr>
                        <a:t> </a:t>
                      </a:r>
                      <a:endParaRPr lang="en-GB" sz="900">
                        <a:effectLst/>
                        <a:latin typeface="Comic Sans MS" panose="030F0702030302020204" pitchFamily="66" charset="0"/>
                        <a:ea typeface="Calibri"/>
                        <a:cs typeface="Times New Roman"/>
                      </a:endParaRPr>
                    </a:p>
                  </a:txBody>
                  <a:tcPr marL="56336" marR="56336" marT="0" marB="0" anchor="ctr"/>
                </a:tc>
                <a:tc>
                  <a:txBody>
                    <a:bodyPr/>
                    <a:lstStyle/>
                    <a:p>
                      <a:pPr algn="ctr">
                        <a:spcAft>
                          <a:spcPts val="0"/>
                        </a:spcAft>
                      </a:pPr>
                      <a:r>
                        <a:rPr lang="en-GB" sz="1200">
                          <a:effectLst/>
                          <a:latin typeface="Comic Sans MS" panose="030F0702030302020204" pitchFamily="66" charset="0"/>
                        </a:rPr>
                        <a:t>Week 7</a:t>
                      </a:r>
                      <a:endParaRPr lang="en-GB" sz="900">
                        <a:effectLst/>
                        <a:latin typeface="Comic Sans MS" panose="030F0702030302020204" pitchFamily="66" charset="0"/>
                        <a:ea typeface="Calibri"/>
                        <a:cs typeface="Times New Roman"/>
                      </a:endParaRPr>
                    </a:p>
                  </a:txBody>
                  <a:tcPr marL="56336" marR="56336" marT="0" marB="0" anchor="ctr"/>
                </a:tc>
                <a:tc>
                  <a:txBody>
                    <a:bodyPr/>
                    <a:lstStyle/>
                    <a:p>
                      <a:pPr algn="ctr">
                        <a:spcAft>
                          <a:spcPts val="0"/>
                        </a:spcAft>
                      </a:pPr>
                      <a:r>
                        <a:rPr lang="en-GB" sz="1200">
                          <a:effectLst/>
                          <a:latin typeface="Comic Sans MS" panose="030F0702030302020204" pitchFamily="66" charset="0"/>
                        </a:rPr>
                        <a:t>Week 8</a:t>
                      </a:r>
                      <a:endParaRPr lang="en-GB" sz="900">
                        <a:effectLst/>
                        <a:latin typeface="Comic Sans MS" panose="030F0702030302020204" pitchFamily="66" charset="0"/>
                        <a:ea typeface="Calibri"/>
                        <a:cs typeface="Times New Roman"/>
                      </a:endParaRPr>
                    </a:p>
                  </a:txBody>
                  <a:tcPr marL="56336" marR="56336" marT="0" marB="0" anchor="ctr"/>
                </a:tc>
                <a:tc gridSpan="2">
                  <a:txBody>
                    <a:bodyPr/>
                    <a:lstStyle/>
                    <a:p>
                      <a:pPr algn="ctr">
                        <a:spcAft>
                          <a:spcPts val="0"/>
                        </a:spcAft>
                      </a:pPr>
                      <a:r>
                        <a:rPr lang="en-GB" sz="1200" dirty="0">
                          <a:effectLst/>
                          <a:latin typeface="Comic Sans MS" panose="030F0702030302020204" pitchFamily="66" charset="0"/>
                        </a:rPr>
                        <a:t>Week 9</a:t>
                      </a:r>
                      <a:endParaRPr lang="en-GB" sz="900" dirty="0">
                        <a:effectLst/>
                        <a:latin typeface="Comic Sans MS" panose="030F0702030302020204" pitchFamily="66" charset="0"/>
                        <a:ea typeface="Calibri"/>
                        <a:cs typeface="Times New Roman"/>
                      </a:endParaRPr>
                    </a:p>
                  </a:txBody>
                  <a:tcPr marL="56336" marR="56336" marT="0" marB="0" anchor="ctr"/>
                </a:tc>
                <a:tc hMerge="1">
                  <a:txBody>
                    <a:bodyPr/>
                    <a:lstStyle/>
                    <a:p>
                      <a:endParaRPr lang="en-GB"/>
                    </a:p>
                  </a:txBody>
                  <a:tcPr/>
                </a:tc>
                <a:tc gridSpan="2">
                  <a:txBody>
                    <a:bodyPr/>
                    <a:lstStyle/>
                    <a:p>
                      <a:pPr algn="ctr">
                        <a:spcAft>
                          <a:spcPts val="0"/>
                        </a:spcAft>
                      </a:pPr>
                      <a:r>
                        <a:rPr lang="en-GB" sz="1200">
                          <a:effectLst/>
                          <a:latin typeface="Comic Sans MS" panose="030F0702030302020204" pitchFamily="66" charset="0"/>
                        </a:rPr>
                        <a:t>Week 10</a:t>
                      </a:r>
                      <a:endParaRPr lang="en-GB" sz="900">
                        <a:effectLst/>
                        <a:latin typeface="Comic Sans MS" panose="030F0702030302020204" pitchFamily="66" charset="0"/>
                        <a:ea typeface="Calibri"/>
                        <a:cs typeface="Times New Roman"/>
                      </a:endParaRPr>
                    </a:p>
                  </a:txBody>
                  <a:tcPr marL="56336" marR="56336" marT="0" marB="0" anchor="ctr"/>
                </a:tc>
                <a:tc hMerge="1">
                  <a:txBody>
                    <a:bodyPr/>
                    <a:lstStyle/>
                    <a:p>
                      <a:endParaRPr lang="en-GB"/>
                    </a:p>
                  </a:txBody>
                  <a:tcPr/>
                </a:tc>
                <a:tc>
                  <a:txBody>
                    <a:bodyPr/>
                    <a:lstStyle/>
                    <a:p>
                      <a:pPr algn="ctr">
                        <a:spcAft>
                          <a:spcPts val="0"/>
                        </a:spcAft>
                      </a:pPr>
                      <a:r>
                        <a:rPr lang="en-GB" sz="1200">
                          <a:effectLst/>
                          <a:latin typeface="Comic Sans MS" panose="030F0702030302020204" pitchFamily="66" charset="0"/>
                        </a:rPr>
                        <a:t>Week 11</a:t>
                      </a:r>
                      <a:endParaRPr lang="en-GB" sz="900">
                        <a:effectLst/>
                        <a:latin typeface="Comic Sans MS" panose="030F0702030302020204" pitchFamily="66" charset="0"/>
                        <a:ea typeface="Calibri"/>
                        <a:cs typeface="Times New Roman"/>
                      </a:endParaRPr>
                    </a:p>
                  </a:txBody>
                  <a:tcPr marL="56336" marR="56336" marT="0" marB="0" anchor="ctr"/>
                </a:tc>
                <a:tc>
                  <a:txBody>
                    <a:bodyPr/>
                    <a:lstStyle/>
                    <a:p>
                      <a:pPr algn="ctr">
                        <a:spcAft>
                          <a:spcPts val="0"/>
                        </a:spcAft>
                      </a:pPr>
                      <a:r>
                        <a:rPr lang="en-GB" sz="1200">
                          <a:effectLst/>
                          <a:latin typeface="Comic Sans MS" panose="030F0702030302020204" pitchFamily="66" charset="0"/>
                        </a:rPr>
                        <a:t>Week 12</a:t>
                      </a:r>
                      <a:endParaRPr lang="en-GB" sz="900">
                        <a:effectLst/>
                        <a:latin typeface="Comic Sans MS" panose="030F0702030302020204" pitchFamily="66" charset="0"/>
                        <a:ea typeface="Calibri"/>
                        <a:cs typeface="Times New Roman"/>
                      </a:endParaRPr>
                    </a:p>
                  </a:txBody>
                  <a:tcPr marL="56336" marR="56336" marT="0" marB="0" anchor="ctr"/>
                </a:tc>
              </a:tr>
              <a:tr h="300460">
                <a:tc vMerge="1">
                  <a:txBody>
                    <a:bodyPr/>
                    <a:lstStyle/>
                    <a:p>
                      <a:endParaRPr lang="en-GB"/>
                    </a:p>
                  </a:txBody>
                  <a:tcPr/>
                </a:tc>
                <a:tc>
                  <a:txBody>
                    <a:bodyPr/>
                    <a:lstStyle/>
                    <a:p>
                      <a:pPr marL="457200" algn="l">
                        <a:spcAft>
                          <a:spcPts val="0"/>
                        </a:spcAft>
                      </a:pPr>
                      <a:r>
                        <a:rPr lang="en-GB" sz="900">
                          <a:effectLst/>
                          <a:latin typeface="Comic Sans MS" panose="030F0702030302020204" pitchFamily="66" charset="0"/>
                        </a:rPr>
                        <a:t>Sounds</a:t>
                      </a:r>
                      <a:endParaRPr lang="en-GB" sz="900">
                        <a:effectLst/>
                        <a:latin typeface="Comic Sans MS" panose="030F0702030302020204" pitchFamily="66" charset="0"/>
                        <a:ea typeface="Calibri"/>
                        <a:cs typeface="Times New Roman"/>
                      </a:endParaRPr>
                    </a:p>
                  </a:txBody>
                  <a:tcPr marL="56336" marR="56336" marT="0" marB="0" anchor="ctr"/>
                </a:tc>
                <a:tc>
                  <a:txBody>
                    <a:bodyPr/>
                    <a:lstStyle/>
                    <a:p>
                      <a:pPr algn="l">
                        <a:spcAft>
                          <a:spcPts val="0"/>
                        </a:spcAft>
                      </a:pPr>
                      <a:r>
                        <a:rPr lang="en-GB" sz="1000">
                          <a:effectLst/>
                          <a:latin typeface="Comic Sans MS" panose="030F0702030302020204" pitchFamily="66" charset="0"/>
                        </a:rPr>
                        <a:t> </a:t>
                      </a:r>
                      <a:endParaRPr lang="en-GB" sz="900">
                        <a:effectLst/>
                        <a:latin typeface="Comic Sans MS" panose="030F0702030302020204" pitchFamily="66" charset="0"/>
                        <a:ea typeface="Calibri"/>
                        <a:cs typeface="Times New Roman"/>
                      </a:endParaRPr>
                    </a:p>
                  </a:txBody>
                  <a:tcPr marL="56336" marR="56336" marT="0" marB="0"/>
                </a:tc>
                <a:tc>
                  <a:txBody>
                    <a:bodyPr/>
                    <a:lstStyle/>
                    <a:p>
                      <a:pPr algn="l">
                        <a:spcAft>
                          <a:spcPts val="0"/>
                        </a:spcAft>
                      </a:pPr>
                      <a:r>
                        <a:rPr lang="en-GB" sz="1000">
                          <a:effectLst/>
                          <a:latin typeface="Comic Sans MS" panose="030F0702030302020204" pitchFamily="66" charset="0"/>
                        </a:rPr>
                        <a:t>qu, ou, ue</a:t>
                      </a:r>
                      <a:endParaRPr lang="en-GB" sz="900">
                        <a:effectLst/>
                        <a:latin typeface="Comic Sans MS" panose="030F0702030302020204" pitchFamily="66" charset="0"/>
                        <a:ea typeface="Calibri"/>
                        <a:cs typeface="Times New Roman"/>
                      </a:endParaRPr>
                    </a:p>
                  </a:txBody>
                  <a:tcPr marL="56336" marR="56336" marT="0" marB="0"/>
                </a:tc>
                <a:tc gridSpan="2">
                  <a:txBody>
                    <a:bodyPr/>
                    <a:lstStyle/>
                    <a:p>
                      <a:pPr algn="l">
                        <a:spcAft>
                          <a:spcPts val="0"/>
                        </a:spcAft>
                      </a:pPr>
                      <a:r>
                        <a:rPr lang="en-GB" sz="1000" dirty="0" err="1">
                          <a:effectLst/>
                          <a:latin typeface="Comic Sans MS" panose="030F0702030302020204" pitchFamily="66" charset="0"/>
                        </a:rPr>
                        <a:t>er</a:t>
                      </a:r>
                      <a:r>
                        <a:rPr lang="en-GB" sz="1000" dirty="0">
                          <a:effectLst/>
                          <a:latin typeface="Comic Sans MS" panose="030F0702030302020204" pitchFamily="66" charset="0"/>
                        </a:rPr>
                        <a:t>, </a:t>
                      </a:r>
                      <a:r>
                        <a:rPr lang="en-GB" sz="1000" dirty="0" err="1">
                          <a:effectLst/>
                          <a:latin typeface="Comic Sans MS" panose="030F0702030302020204" pitchFamily="66" charset="0"/>
                        </a:rPr>
                        <a:t>ar</a:t>
                      </a:r>
                      <a:r>
                        <a:rPr lang="en-GB" sz="1000" dirty="0">
                          <a:effectLst/>
                          <a:latin typeface="Comic Sans MS" panose="030F0702030302020204" pitchFamily="66" charset="0"/>
                        </a:rPr>
                        <a:t>, </a:t>
                      </a:r>
                      <a:r>
                        <a:rPr lang="en-GB" sz="1000" dirty="0" err="1">
                          <a:effectLst/>
                          <a:latin typeface="Comic Sans MS" panose="030F0702030302020204" pitchFamily="66" charset="0"/>
                        </a:rPr>
                        <a:t>oi</a:t>
                      </a:r>
                      <a:r>
                        <a:rPr lang="en-GB" sz="1000" dirty="0">
                          <a:effectLst/>
                          <a:latin typeface="Comic Sans MS" panose="030F0702030302020204" pitchFamily="66" charset="0"/>
                        </a:rPr>
                        <a:t>, </a:t>
                      </a:r>
                      <a:r>
                        <a:rPr lang="en-GB" sz="1000" dirty="0" err="1">
                          <a:effectLst/>
                          <a:latin typeface="Comic Sans MS" panose="030F0702030302020204" pitchFamily="66" charset="0"/>
                        </a:rPr>
                        <a:t>toughy</a:t>
                      </a:r>
                      <a:r>
                        <a:rPr lang="en-GB" sz="1000" dirty="0">
                          <a:effectLst/>
                          <a:latin typeface="Comic Sans MS" panose="030F0702030302020204" pitchFamily="66" charset="0"/>
                        </a:rPr>
                        <a:t> y</a:t>
                      </a:r>
                      <a:endParaRPr lang="en-GB" sz="900" dirty="0">
                        <a:effectLst/>
                        <a:latin typeface="Comic Sans MS" panose="030F0702030302020204" pitchFamily="66" charset="0"/>
                        <a:ea typeface="Calibri"/>
                        <a:cs typeface="Times New Roman"/>
                      </a:endParaRPr>
                    </a:p>
                  </a:txBody>
                  <a:tcPr marL="56336" marR="56336" marT="0" marB="0"/>
                </a:tc>
                <a:tc hMerge="1">
                  <a:txBody>
                    <a:bodyPr/>
                    <a:lstStyle/>
                    <a:p>
                      <a:endParaRPr lang="en-GB"/>
                    </a:p>
                  </a:txBody>
                  <a:tcPr/>
                </a:tc>
                <a:tc gridSpan="2">
                  <a:txBody>
                    <a:bodyPr/>
                    <a:lstStyle/>
                    <a:p>
                      <a:pPr algn="l">
                        <a:spcAft>
                          <a:spcPts val="0"/>
                        </a:spcAft>
                      </a:pPr>
                      <a:r>
                        <a:rPr lang="en-GB" sz="1000" dirty="0">
                          <a:effectLst/>
                          <a:latin typeface="Comic Sans MS" panose="030F0702030302020204" pitchFamily="66" charset="0"/>
                        </a:rPr>
                        <a:t> </a:t>
                      </a:r>
                      <a:endParaRPr lang="en-GB" sz="900" dirty="0">
                        <a:effectLst/>
                        <a:latin typeface="Comic Sans MS" panose="030F0702030302020204" pitchFamily="66" charset="0"/>
                        <a:ea typeface="Calibri"/>
                        <a:cs typeface="Times New Roman"/>
                      </a:endParaRPr>
                    </a:p>
                  </a:txBody>
                  <a:tcPr marL="56336" marR="56336" marT="0" marB="0"/>
                </a:tc>
                <a:tc hMerge="1">
                  <a:txBody>
                    <a:bodyPr/>
                    <a:lstStyle/>
                    <a:p>
                      <a:endParaRPr lang="en-GB"/>
                    </a:p>
                  </a:txBody>
                  <a:tcPr/>
                </a:tc>
                <a:tc>
                  <a:txBody>
                    <a:bodyPr/>
                    <a:lstStyle/>
                    <a:p>
                      <a:pPr algn="l">
                        <a:spcAft>
                          <a:spcPts val="0"/>
                        </a:spcAft>
                      </a:pPr>
                      <a:r>
                        <a:rPr lang="en-GB" sz="1000">
                          <a:effectLst/>
                          <a:latin typeface="Comic Sans MS" panose="030F0702030302020204" pitchFamily="66" charset="0"/>
                        </a:rPr>
                        <a:t>oy, ay, i_e, ow (super wow)</a:t>
                      </a:r>
                      <a:endParaRPr lang="en-GB" sz="900">
                        <a:effectLst/>
                        <a:latin typeface="Comic Sans MS" panose="030F0702030302020204" pitchFamily="66" charset="0"/>
                        <a:ea typeface="Calibri"/>
                        <a:cs typeface="Times New Roman"/>
                      </a:endParaRPr>
                    </a:p>
                  </a:txBody>
                  <a:tcPr marL="56336" marR="56336" marT="0" marB="0"/>
                </a:tc>
                <a:tc>
                  <a:txBody>
                    <a:bodyPr/>
                    <a:lstStyle/>
                    <a:p>
                      <a:pPr algn="l">
                        <a:spcAft>
                          <a:spcPts val="0"/>
                        </a:spcAft>
                      </a:pPr>
                      <a:r>
                        <a:rPr lang="en-GB" sz="1000">
                          <a:effectLst/>
                          <a:latin typeface="Comic Sans MS" panose="030F0702030302020204" pitchFamily="66" charset="0"/>
                        </a:rPr>
                        <a:t> </a:t>
                      </a:r>
                      <a:endParaRPr lang="en-GB" sz="900">
                        <a:effectLst/>
                        <a:latin typeface="Comic Sans MS" panose="030F0702030302020204" pitchFamily="66" charset="0"/>
                        <a:ea typeface="Calibri"/>
                        <a:cs typeface="Times New Roman"/>
                      </a:endParaRPr>
                    </a:p>
                  </a:txBody>
                  <a:tcPr marL="56336" marR="56336" marT="0" marB="0"/>
                </a:tc>
              </a:tr>
              <a:tr h="137711">
                <a:tc vMerge="1">
                  <a:txBody>
                    <a:bodyPr/>
                    <a:lstStyle/>
                    <a:p>
                      <a:endParaRPr lang="en-GB"/>
                    </a:p>
                  </a:txBody>
                  <a:tcPr/>
                </a:tc>
                <a:tc>
                  <a:txBody>
                    <a:bodyPr/>
                    <a:lstStyle/>
                    <a:p>
                      <a:pPr marL="457200" algn="l">
                        <a:spcAft>
                          <a:spcPts val="0"/>
                        </a:spcAft>
                      </a:pPr>
                      <a:r>
                        <a:rPr lang="en-GB" sz="900">
                          <a:effectLst/>
                          <a:latin typeface="Comic Sans MS" panose="030F0702030302020204" pitchFamily="66" charset="0"/>
                        </a:rPr>
                        <a:t>Tricky words</a:t>
                      </a:r>
                      <a:endParaRPr lang="en-GB" sz="900">
                        <a:effectLst/>
                        <a:latin typeface="Comic Sans MS" panose="030F0702030302020204" pitchFamily="66" charset="0"/>
                        <a:ea typeface="Calibri"/>
                        <a:cs typeface="Times New Roman"/>
                      </a:endParaRPr>
                    </a:p>
                  </a:txBody>
                  <a:tcPr marL="56336" marR="56336" marT="0" marB="0" anchor="ctr"/>
                </a:tc>
                <a:tc>
                  <a:txBody>
                    <a:bodyPr/>
                    <a:lstStyle/>
                    <a:p>
                      <a:pPr algn="l">
                        <a:spcAft>
                          <a:spcPts val="0"/>
                        </a:spcAft>
                      </a:pPr>
                      <a:r>
                        <a:rPr lang="en-GB" sz="900">
                          <a:effectLst/>
                          <a:latin typeface="Comic Sans MS" panose="030F0702030302020204" pitchFamily="66" charset="0"/>
                        </a:rPr>
                        <a:t>my, are come</a:t>
                      </a:r>
                      <a:endParaRPr lang="en-GB" sz="900">
                        <a:effectLst/>
                        <a:latin typeface="Comic Sans MS" panose="030F0702030302020204" pitchFamily="66" charset="0"/>
                        <a:ea typeface="Calibri"/>
                        <a:cs typeface="Times New Roman"/>
                      </a:endParaRPr>
                    </a:p>
                  </a:txBody>
                  <a:tcPr marL="56336" marR="56336" marT="0" marB="0"/>
                </a:tc>
                <a:tc>
                  <a:txBody>
                    <a:bodyPr/>
                    <a:lstStyle/>
                    <a:p>
                      <a:pPr algn="l">
                        <a:spcAft>
                          <a:spcPts val="0"/>
                        </a:spcAft>
                      </a:pPr>
                      <a:r>
                        <a:rPr lang="en-GB" sz="900">
                          <a:effectLst/>
                          <a:latin typeface="Comic Sans MS" panose="030F0702030302020204" pitchFamily="66" charset="0"/>
                        </a:rPr>
                        <a:t> </a:t>
                      </a:r>
                      <a:endParaRPr lang="en-GB" sz="900">
                        <a:effectLst/>
                        <a:latin typeface="Comic Sans MS" panose="030F0702030302020204" pitchFamily="66" charset="0"/>
                        <a:ea typeface="Calibri"/>
                        <a:cs typeface="Times New Roman"/>
                      </a:endParaRPr>
                    </a:p>
                  </a:txBody>
                  <a:tcPr marL="56336" marR="56336" marT="0" marB="0"/>
                </a:tc>
                <a:tc gridSpan="2">
                  <a:txBody>
                    <a:bodyPr/>
                    <a:lstStyle/>
                    <a:p>
                      <a:pPr algn="l">
                        <a:spcAft>
                          <a:spcPts val="0"/>
                        </a:spcAft>
                      </a:pPr>
                      <a:r>
                        <a:rPr lang="en-GB" sz="900">
                          <a:effectLst/>
                          <a:latin typeface="Comic Sans MS" panose="030F0702030302020204" pitchFamily="66" charset="0"/>
                        </a:rPr>
                        <a:t> </a:t>
                      </a:r>
                      <a:endParaRPr lang="en-GB" sz="900">
                        <a:effectLst/>
                        <a:latin typeface="Comic Sans MS" panose="030F0702030302020204" pitchFamily="66" charset="0"/>
                        <a:ea typeface="Calibri"/>
                        <a:cs typeface="Times New Roman"/>
                      </a:endParaRPr>
                    </a:p>
                  </a:txBody>
                  <a:tcPr marL="56336" marR="56336" marT="0" marB="0"/>
                </a:tc>
                <a:tc hMerge="1">
                  <a:txBody>
                    <a:bodyPr/>
                    <a:lstStyle/>
                    <a:p>
                      <a:endParaRPr lang="en-GB"/>
                    </a:p>
                  </a:txBody>
                  <a:tcPr/>
                </a:tc>
                <a:tc gridSpan="2">
                  <a:txBody>
                    <a:bodyPr/>
                    <a:lstStyle/>
                    <a:p>
                      <a:pPr algn="l">
                        <a:spcAft>
                          <a:spcPts val="0"/>
                        </a:spcAft>
                      </a:pPr>
                      <a:r>
                        <a:rPr lang="en-GB" sz="900" dirty="0">
                          <a:effectLst/>
                          <a:latin typeface="Comic Sans MS" panose="030F0702030302020204" pitchFamily="66" charset="0"/>
                        </a:rPr>
                        <a:t>all  she</a:t>
                      </a:r>
                      <a:endParaRPr lang="en-GB" sz="900" dirty="0">
                        <a:effectLst/>
                        <a:latin typeface="Comic Sans MS" panose="030F0702030302020204" pitchFamily="66" charset="0"/>
                        <a:ea typeface="Calibri"/>
                        <a:cs typeface="Times New Roman"/>
                      </a:endParaRPr>
                    </a:p>
                  </a:txBody>
                  <a:tcPr marL="56336" marR="56336" marT="0" marB="0"/>
                </a:tc>
                <a:tc hMerge="1">
                  <a:txBody>
                    <a:bodyPr/>
                    <a:lstStyle/>
                    <a:p>
                      <a:endParaRPr lang="en-GB"/>
                    </a:p>
                  </a:txBody>
                  <a:tcPr/>
                </a:tc>
                <a:tc>
                  <a:txBody>
                    <a:bodyPr/>
                    <a:lstStyle/>
                    <a:p>
                      <a:pPr algn="l">
                        <a:spcAft>
                          <a:spcPts val="0"/>
                        </a:spcAft>
                      </a:pPr>
                      <a:r>
                        <a:rPr lang="en-GB" sz="900">
                          <a:effectLst/>
                          <a:latin typeface="Comic Sans MS" panose="030F0702030302020204" pitchFamily="66" charset="0"/>
                        </a:rPr>
                        <a:t> </a:t>
                      </a:r>
                      <a:endParaRPr lang="en-GB" sz="900">
                        <a:effectLst/>
                        <a:latin typeface="Comic Sans MS" panose="030F0702030302020204" pitchFamily="66" charset="0"/>
                        <a:ea typeface="Calibri"/>
                        <a:cs typeface="Times New Roman"/>
                      </a:endParaRPr>
                    </a:p>
                  </a:txBody>
                  <a:tcPr marL="56336" marR="56336" marT="0" marB="0"/>
                </a:tc>
                <a:tc>
                  <a:txBody>
                    <a:bodyPr/>
                    <a:lstStyle/>
                    <a:p>
                      <a:pPr algn="l">
                        <a:spcAft>
                          <a:spcPts val="0"/>
                        </a:spcAft>
                      </a:pPr>
                      <a:r>
                        <a:rPr lang="en-GB" sz="900">
                          <a:effectLst/>
                          <a:latin typeface="Comic Sans MS" panose="030F0702030302020204" pitchFamily="66" charset="0"/>
                        </a:rPr>
                        <a:t>to do want</a:t>
                      </a:r>
                      <a:endParaRPr lang="en-GB" sz="900">
                        <a:effectLst/>
                        <a:latin typeface="Comic Sans MS" panose="030F0702030302020204" pitchFamily="66" charset="0"/>
                        <a:ea typeface="Calibri"/>
                        <a:cs typeface="Times New Roman"/>
                      </a:endParaRPr>
                    </a:p>
                  </a:txBody>
                  <a:tcPr marL="56336" marR="56336" marT="0" marB="0"/>
                </a:tc>
              </a:tr>
              <a:tr h="175268">
                <a:tc rowSpan="3">
                  <a:txBody>
                    <a:bodyPr/>
                    <a:lstStyle/>
                    <a:p>
                      <a:pPr marL="457200" algn="l">
                        <a:spcAft>
                          <a:spcPts val="0"/>
                        </a:spcAft>
                      </a:pPr>
                      <a:r>
                        <a:rPr lang="en-GB" sz="1300" dirty="0">
                          <a:effectLst/>
                          <a:latin typeface="Comic Sans MS" panose="030F0702030302020204" pitchFamily="66" charset="0"/>
                        </a:rPr>
                        <a:t>Phase 4</a:t>
                      </a:r>
                      <a:endParaRPr lang="en-GB" sz="900" dirty="0">
                        <a:effectLst/>
                        <a:latin typeface="Comic Sans MS" panose="030F0702030302020204" pitchFamily="66" charset="0"/>
                        <a:ea typeface="Calibri"/>
                        <a:cs typeface="Times New Roman"/>
                      </a:endParaRPr>
                    </a:p>
                  </a:txBody>
                  <a:tcPr marL="56336" marR="56336" marT="0" marB="0" anchor="ctr"/>
                </a:tc>
                <a:tc>
                  <a:txBody>
                    <a:bodyPr/>
                    <a:lstStyle/>
                    <a:p>
                      <a:pPr marL="457200" algn="l">
                        <a:spcAft>
                          <a:spcPts val="0"/>
                        </a:spcAft>
                      </a:pPr>
                      <a:r>
                        <a:rPr lang="en-GB" sz="900">
                          <a:effectLst/>
                          <a:latin typeface="Comic Sans MS" panose="030F0702030302020204" pitchFamily="66" charset="0"/>
                        </a:rPr>
                        <a:t> </a:t>
                      </a:r>
                      <a:endParaRPr lang="en-GB" sz="900">
                        <a:effectLst/>
                        <a:latin typeface="Comic Sans MS" panose="030F0702030302020204" pitchFamily="66" charset="0"/>
                        <a:ea typeface="Calibri"/>
                        <a:cs typeface="Times New Roman"/>
                      </a:endParaRPr>
                    </a:p>
                  </a:txBody>
                  <a:tcPr marL="56336" marR="56336" marT="0" marB="0" anchor="ctr"/>
                </a:tc>
                <a:tc>
                  <a:txBody>
                    <a:bodyPr/>
                    <a:lstStyle/>
                    <a:p>
                      <a:pPr algn="ctr">
                        <a:spcAft>
                          <a:spcPts val="0"/>
                        </a:spcAft>
                      </a:pPr>
                      <a:r>
                        <a:rPr lang="en-GB" sz="1200">
                          <a:effectLst/>
                          <a:latin typeface="Comic Sans MS" panose="030F0702030302020204" pitchFamily="66" charset="0"/>
                        </a:rPr>
                        <a:t>Week  1</a:t>
                      </a:r>
                      <a:endParaRPr lang="en-GB" sz="900">
                        <a:effectLst/>
                        <a:latin typeface="Comic Sans MS" panose="030F0702030302020204" pitchFamily="66" charset="0"/>
                        <a:ea typeface="Calibri"/>
                        <a:cs typeface="Times New Roman"/>
                      </a:endParaRPr>
                    </a:p>
                  </a:txBody>
                  <a:tcPr marL="56336" marR="56336" marT="0" marB="0" anchor="ctr"/>
                </a:tc>
                <a:tc>
                  <a:txBody>
                    <a:bodyPr/>
                    <a:lstStyle/>
                    <a:p>
                      <a:pPr algn="ctr">
                        <a:spcAft>
                          <a:spcPts val="0"/>
                        </a:spcAft>
                      </a:pPr>
                      <a:r>
                        <a:rPr lang="en-GB" sz="1200">
                          <a:effectLst/>
                          <a:latin typeface="Comic Sans MS" panose="030F0702030302020204" pitchFamily="66" charset="0"/>
                        </a:rPr>
                        <a:t>Week 2</a:t>
                      </a:r>
                      <a:endParaRPr lang="en-GB" sz="900">
                        <a:effectLst/>
                        <a:latin typeface="Comic Sans MS" panose="030F0702030302020204" pitchFamily="66" charset="0"/>
                        <a:ea typeface="Calibri"/>
                        <a:cs typeface="Times New Roman"/>
                      </a:endParaRPr>
                    </a:p>
                  </a:txBody>
                  <a:tcPr marL="56336" marR="56336" marT="0" marB="0" anchor="ctr"/>
                </a:tc>
                <a:tc gridSpan="2">
                  <a:txBody>
                    <a:bodyPr/>
                    <a:lstStyle/>
                    <a:p>
                      <a:pPr algn="ctr">
                        <a:spcAft>
                          <a:spcPts val="0"/>
                        </a:spcAft>
                      </a:pPr>
                      <a:r>
                        <a:rPr lang="en-GB" sz="1200">
                          <a:effectLst/>
                          <a:latin typeface="Comic Sans MS" panose="030F0702030302020204" pitchFamily="66" charset="0"/>
                        </a:rPr>
                        <a:t>Week 3</a:t>
                      </a:r>
                      <a:endParaRPr lang="en-GB" sz="900">
                        <a:effectLst/>
                        <a:latin typeface="Comic Sans MS" panose="030F0702030302020204" pitchFamily="66" charset="0"/>
                        <a:ea typeface="Calibri"/>
                        <a:cs typeface="Times New Roman"/>
                      </a:endParaRPr>
                    </a:p>
                  </a:txBody>
                  <a:tcPr marL="56336" marR="56336" marT="0" marB="0" anchor="ctr"/>
                </a:tc>
                <a:tc hMerge="1">
                  <a:txBody>
                    <a:bodyPr/>
                    <a:lstStyle/>
                    <a:p>
                      <a:endParaRPr lang="en-GB"/>
                    </a:p>
                  </a:txBody>
                  <a:tcPr/>
                </a:tc>
                <a:tc gridSpan="2">
                  <a:txBody>
                    <a:bodyPr/>
                    <a:lstStyle/>
                    <a:p>
                      <a:pPr algn="ctr">
                        <a:spcAft>
                          <a:spcPts val="0"/>
                        </a:spcAft>
                      </a:pPr>
                      <a:r>
                        <a:rPr lang="en-GB" sz="1200" dirty="0">
                          <a:effectLst/>
                          <a:latin typeface="Comic Sans MS" panose="030F0702030302020204" pitchFamily="66" charset="0"/>
                        </a:rPr>
                        <a:t>Week 4</a:t>
                      </a:r>
                      <a:endParaRPr lang="en-GB" sz="900" dirty="0">
                        <a:effectLst/>
                        <a:latin typeface="Comic Sans MS" panose="030F0702030302020204" pitchFamily="66" charset="0"/>
                        <a:ea typeface="Calibri"/>
                        <a:cs typeface="Times New Roman"/>
                      </a:endParaRPr>
                    </a:p>
                  </a:txBody>
                  <a:tcPr marL="56336" marR="56336" marT="0" marB="0" anchor="ctr"/>
                </a:tc>
                <a:tc hMerge="1">
                  <a:txBody>
                    <a:bodyPr/>
                    <a:lstStyle/>
                    <a:p>
                      <a:endParaRPr lang="en-GB"/>
                    </a:p>
                  </a:txBody>
                  <a:tcPr/>
                </a:tc>
                <a:tc>
                  <a:txBody>
                    <a:bodyPr/>
                    <a:lstStyle/>
                    <a:p>
                      <a:pPr algn="ctr">
                        <a:spcAft>
                          <a:spcPts val="0"/>
                        </a:spcAft>
                      </a:pPr>
                      <a:r>
                        <a:rPr lang="en-GB" sz="1200">
                          <a:effectLst/>
                          <a:latin typeface="Comic Sans MS" panose="030F0702030302020204" pitchFamily="66" charset="0"/>
                        </a:rPr>
                        <a:t>Week 5</a:t>
                      </a:r>
                      <a:endParaRPr lang="en-GB" sz="900">
                        <a:effectLst/>
                        <a:latin typeface="Comic Sans MS" panose="030F0702030302020204" pitchFamily="66" charset="0"/>
                        <a:ea typeface="Calibri"/>
                        <a:cs typeface="Times New Roman"/>
                      </a:endParaRPr>
                    </a:p>
                  </a:txBody>
                  <a:tcPr marL="56336" marR="56336" marT="0" marB="0" anchor="ctr"/>
                </a:tc>
                <a:tc>
                  <a:txBody>
                    <a:bodyPr/>
                    <a:lstStyle/>
                    <a:p>
                      <a:pPr algn="ctr">
                        <a:spcAft>
                          <a:spcPts val="0"/>
                        </a:spcAft>
                      </a:pPr>
                      <a:r>
                        <a:rPr lang="en-GB" sz="1200">
                          <a:effectLst/>
                          <a:latin typeface="Comic Sans MS" panose="030F0702030302020204" pitchFamily="66" charset="0"/>
                        </a:rPr>
                        <a:t>Week 6</a:t>
                      </a:r>
                      <a:endParaRPr lang="en-GB" sz="900">
                        <a:effectLst/>
                        <a:latin typeface="Comic Sans MS" panose="030F0702030302020204" pitchFamily="66" charset="0"/>
                        <a:ea typeface="Calibri"/>
                        <a:cs typeface="Times New Roman"/>
                      </a:endParaRPr>
                    </a:p>
                  </a:txBody>
                  <a:tcPr marL="56336" marR="56336" marT="0" marB="0" anchor="ctr"/>
                </a:tc>
              </a:tr>
              <a:tr h="300460">
                <a:tc vMerge="1">
                  <a:txBody>
                    <a:bodyPr/>
                    <a:lstStyle/>
                    <a:p>
                      <a:endParaRPr lang="en-GB"/>
                    </a:p>
                  </a:txBody>
                  <a:tcPr/>
                </a:tc>
                <a:tc>
                  <a:txBody>
                    <a:bodyPr/>
                    <a:lstStyle/>
                    <a:p>
                      <a:pPr marL="457200" algn="l">
                        <a:spcAft>
                          <a:spcPts val="0"/>
                        </a:spcAft>
                      </a:pPr>
                      <a:r>
                        <a:rPr lang="en-GB" sz="900">
                          <a:effectLst/>
                          <a:latin typeface="Comic Sans MS" panose="030F0702030302020204" pitchFamily="66" charset="0"/>
                        </a:rPr>
                        <a:t>Sounds</a:t>
                      </a:r>
                      <a:endParaRPr lang="en-GB" sz="900">
                        <a:effectLst/>
                        <a:latin typeface="Comic Sans MS" panose="030F0702030302020204" pitchFamily="66" charset="0"/>
                        <a:ea typeface="Calibri"/>
                        <a:cs typeface="Times New Roman"/>
                      </a:endParaRPr>
                    </a:p>
                  </a:txBody>
                  <a:tcPr marL="56336" marR="56336" marT="0" marB="0" anchor="ctr"/>
                </a:tc>
                <a:tc>
                  <a:txBody>
                    <a:bodyPr/>
                    <a:lstStyle/>
                    <a:p>
                      <a:pPr algn="l">
                        <a:spcAft>
                          <a:spcPts val="0"/>
                        </a:spcAft>
                      </a:pPr>
                      <a:r>
                        <a:rPr lang="en-GB" sz="1000">
                          <a:effectLst/>
                          <a:latin typeface="Comic Sans MS" panose="030F0702030302020204" pitchFamily="66" charset="0"/>
                        </a:rPr>
                        <a:t>Revision of phase 3</a:t>
                      </a:r>
                      <a:endParaRPr lang="en-GB" sz="900">
                        <a:effectLst/>
                        <a:latin typeface="Comic Sans MS" panose="030F0702030302020204" pitchFamily="66" charset="0"/>
                        <a:ea typeface="Calibri"/>
                        <a:cs typeface="Times New Roman"/>
                      </a:endParaRPr>
                    </a:p>
                  </a:txBody>
                  <a:tcPr marL="56336" marR="56336" marT="0" marB="0"/>
                </a:tc>
                <a:tc>
                  <a:txBody>
                    <a:bodyPr/>
                    <a:lstStyle/>
                    <a:p>
                      <a:pPr algn="l">
                        <a:spcAft>
                          <a:spcPts val="0"/>
                        </a:spcAft>
                      </a:pPr>
                      <a:r>
                        <a:rPr lang="en-GB" sz="1000">
                          <a:effectLst/>
                          <a:latin typeface="Comic Sans MS" panose="030F0702030302020204" pitchFamily="66" charset="0"/>
                        </a:rPr>
                        <a:t>ir, aw, a_e, o_e</a:t>
                      </a:r>
                      <a:endParaRPr lang="en-GB" sz="900">
                        <a:effectLst/>
                        <a:latin typeface="Comic Sans MS" panose="030F0702030302020204" pitchFamily="66" charset="0"/>
                        <a:ea typeface="Calibri"/>
                        <a:cs typeface="Times New Roman"/>
                      </a:endParaRPr>
                    </a:p>
                  </a:txBody>
                  <a:tcPr marL="56336" marR="56336" marT="0" marB="0"/>
                </a:tc>
                <a:tc gridSpan="2">
                  <a:txBody>
                    <a:bodyPr/>
                    <a:lstStyle/>
                    <a:p>
                      <a:pPr algn="l">
                        <a:spcAft>
                          <a:spcPts val="0"/>
                        </a:spcAft>
                      </a:pPr>
                      <a:r>
                        <a:rPr lang="en-GB" sz="1000">
                          <a:effectLst/>
                          <a:latin typeface="Comic Sans MS" panose="030F0702030302020204" pitchFamily="66" charset="0"/>
                        </a:rPr>
                        <a:t> </a:t>
                      </a:r>
                      <a:endParaRPr lang="en-GB" sz="900">
                        <a:effectLst/>
                        <a:latin typeface="Comic Sans MS" panose="030F0702030302020204" pitchFamily="66" charset="0"/>
                        <a:ea typeface="Calibri"/>
                        <a:cs typeface="Times New Roman"/>
                      </a:endParaRPr>
                    </a:p>
                  </a:txBody>
                  <a:tcPr marL="56336" marR="56336" marT="0" marB="0"/>
                </a:tc>
                <a:tc hMerge="1">
                  <a:txBody>
                    <a:bodyPr/>
                    <a:lstStyle/>
                    <a:p>
                      <a:endParaRPr lang="en-GB"/>
                    </a:p>
                  </a:txBody>
                  <a:tcPr/>
                </a:tc>
                <a:tc gridSpan="2">
                  <a:txBody>
                    <a:bodyPr/>
                    <a:lstStyle/>
                    <a:p>
                      <a:pPr algn="l">
                        <a:spcAft>
                          <a:spcPts val="0"/>
                        </a:spcAft>
                      </a:pPr>
                      <a:r>
                        <a:rPr lang="en-GB" sz="1000" dirty="0" err="1">
                          <a:effectLst/>
                          <a:latin typeface="Comic Sans MS" panose="030F0702030302020204" pitchFamily="66" charset="0"/>
                        </a:rPr>
                        <a:t>u_e</a:t>
                      </a:r>
                      <a:r>
                        <a:rPr lang="en-GB" sz="1000" dirty="0">
                          <a:effectLst/>
                          <a:latin typeface="Comic Sans MS" panose="030F0702030302020204" pitchFamily="66" charset="0"/>
                        </a:rPr>
                        <a:t>, </a:t>
                      </a:r>
                      <a:r>
                        <a:rPr lang="en-GB" sz="1000" dirty="0" err="1">
                          <a:effectLst/>
                          <a:latin typeface="Comic Sans MS" panose="030F0702030302020204" pitchFamily="66" charset="0"/>
                        </a:rPr>
                        <a:t>ea</a:t>
                      </a:r>
                      <a:r>
                        <a:rPr lang="en-GB" sz="1000" dirty="0">
                          <a:effectLst/>
                          <a:latin typeface="Comic Sans MS" panose="030F0702030302020204" pitchFamily="66" charset="0"/>
                        </a:rPr>
                        <a:t> (eat) al/aw practise</a:t>
                      </a:r>
                      <a:endParaRPr lang="en-GB" sz="900" dirty="0">
                        <a:effectLst/>
                        <a:latin typeface="Comic Sans MS" panose="030F0702030302020204" pitchFamily="66" charset="0"/>
                        <a:ea typeface="Calibri"/>
                        <a:cs typeface="Times New Roman"/>
                      </a:endParaRPr>
                    </a:p>
                  </a:txBody>
                  <a:tcPr marL="56336" marR="56336" marT="0" marB="0"/>
                </a:tc>
                <a:tc hMerge="1">
                  <a:txBody>
                    <a:bodyPr/>
                    <a:lstStyle/>
                    <a:p>
                      <a:endParaRPr lang="en-GB"/>
                    </a:p>
                  </a:txBody>
                  <a:tcPr/>
                </a:tc>
                <a:tc>
                  <a:txBody>
                    <a:bodyPr/>
                    <a:lstStyle/>
                    <a:p>
                      <a:pPr algn="l">
                        <a:spcAft>
                          <a:spcPts val="0"/>
                        </a:spcAft>
                      </a:pPr>
                      <a:r>
                        <a:rPr lang="en-GB" sz="1000" dirty="0">
                          <a:effectLst/>
                          <a:latin typeface="Comic Sans MS" panose="030F0702030302020204" pitchFamily="66" charset="0"/>
                        </a:rPr>
                        <a:t> </a:t>
                      </a:r>
                      <a:endParaRPr lang="en-GB" sz="900" dirty="0">
                        <a:effectLst/>
                        <a:latin typeface="Comic Sans MS" panose="030F0702030302020204" pitchFamily="66" charset="0"/>
                        <a:ea typeface="Calibri"/>
                        <a:cs typeface="Times New Roman"/>
                      </a:endParaRPr>
                    </a:p>
                  </a:txBody>
                  <a:tcPr marL="56336" marR="56336" marT="0" marB="0"/>
                </a:tc>
                <a:tc>
                  <a:txBody>
                    <a:bodyPr/>
                    <a:lstStyle/>
                    <a:p>
                      <a:pPr algn="l">
                        <a:spcAft>
                          <a:spcPts val="0"/>
                        </a:spcAft>
                      </a:pPr>
                      <a:r>
                        <a:rPr lang="en-GB" sz="1000">
                          <a:effectLst/>
                          <a:latin typeface="Comic Sans MS" panose="030F0702030302020204" pitchFamily="66" charset="0"/>
                        </a:rPr>
                        <a:t>ear, air, ure, igh</a:t>
                      </a:r>
                      <a:endParaRPr lang="en-GB" sz="900">
                        <a:effectLst/>
                        <a:latin typeface="Comic Sans MS" panose="030F0702030302020204" pitchFamily="66" charset="0"/>
                        <a:ea typeface="Calibri"/>
                        <a:cs typeface="Times New Roman"/>
                      </a:endParaRPr>
                    </a:p>
                  </a:txBody>
                  <a:tcPr marL="56336" marR="56336" marT="0" marB="0"/>
                </a:tc>
              </a:tr>
              <a:tr h="275422">
                <a:tc vMerge="1">
                  <a:txBody>
                    <a:bodyPr/>
                    <a:lstStyle/>
                    <a:p>
                      <a:endParaRPr lang="en-GB"/>
                    </a:p>
                  </a:txBody>
                  <a:tcPr/>
                </a:tc>
                <a:tc>
                  <a:txBody>
                    <a:bodyPr/>
                    <a:lstStyle/>
                    <a:p>
                      <a:pPr marL="457200" algn="l">
                        <a:spcAft>
                          <a:spcPts val="0"/>
                        </a:spcAft>
                      </a:pPr>
                      <a:r>
                        <a:rPr lang="en-GB" sz="900" dirty="0">
                          <a:effectLst/>
                          <a:latin typeface="Comic Sans MS" panose="030F0702030302020204" pitchFamily="66" charset="0"/>
                        </a:rPr>
                        <a:t>Tricky words</a:t>
                      </a:r>
                      <a:endParaRPr lang="en-GB" sz="900" dirty="0">
                        <a:effectLst/>
                        <a:latin typeface="Comic Sans MS" panose="030F0702030302020204" pitchFamily="66" charset="0"/>
                        <a:ea typeface="Calibri"/>
                        <a:cs typeface="Times New Roman"/>
                      </a:endParaRPr>
                    </a:p>
                  </a:txBody>
                  <a:tcPr marL="56336" marR="56336" marT="0" marB="0" anchor="ctr"/>
                </a:tc>
                <a:tc>
                  <a:txBody>
                    <a:bodyPr/>
                    <a:lstStyle/>
                    <a:p>
                      <a:pPr algn="l">
                        <a:spcAft>
                          <a:spcPts val="0"/>
                        </a:spcAft>
                      </a:pPr>
                      <a:r>
                        <a:rPr lang="en-GB" sz="900">
                          <a:effectLst/>
                          <a:latin typeface="Comic Sans MS" panose="030F0702030302020204" pitchFamily="66" charset="0"/>
                        </a:rPr>
                        <a:t>said, some, he, by</a:t>
                      </a:r>
                      <a:endParaRPr lang="en-GB" sz="900">
                        <a:effectLst/>
                        <a:latin typeface="Comic Sans MS" panose="030F0702030302020204" pitchFamily="66" charset="0"/>
                        <a:ea typeface="Calibri"/>
                        <a:cs typeface="Times New Roman"/>
                      </a:endParaRPr>
                    </a:p>
                  </a:txBody>
                  <a:tcPr marL="56336" marR="56336" marT="0" marB="0"/>
                </a:tc>
                <a:tc>
                  <a:txBody>
                    <a:bodyPr/>
                    <a:lstStyle/>
                    <a:p>
                      <a:pPr algn="l">
                        <a:spcAft>
                          <a:spcPts val="0"/>
                        </a:spcAft>
                      </a:pPr>
                      <a:r>
                        <a:rPr lang="en-GB" sz="900">
                          <a:effectLst/>
                          <a:latin typeface="Comic Sans MS" panose="030F0702030302020204" pitchFamily="66" charset="0"/>
                        </a:rPr>
                        <a:t> </a:t>
                      </a:r>
                      <a:endParaRPr lang="en-GB" sz="900">
                        <a:effectLst/>
                        <a:latin typeface="Comic Sans MS" panose="030F0702030302020204" pitchFamily="66" charset="0"/>
                        <a:ea typeface="Calibri"/>
                        <a:cs typeface="Times New Roman"/>
                      </a:endParaRPr>
                    </a:p>
                  </a:txBody>
                  <a:tcPr marL="56336" marR="56336" marT="0" marB="0"/>
                </a:tc>
                <a:tc gridSpan="2">
                  <a:txBody>
                    <a:bodyPr/>
                    <a:lstStyle/>
                    <a:p>
                      <a:pPr algn="l">
                        <a:spcAft>
                          <a:spcPts val="0"/>
                        </a:spcAft>
                      </a:pPr>
                      <a:r>
                        <a:rPr lang="en-GB" sz="900">
                          <a:effectLst/>
                          <a:latin typeface="Comic Sans MS" panose="030F0702030302020204" pitchFamily="66" charset="0"/>
                        </a:rPr>
                        <a:t>be, here, there, one, have</a:t>
                      </a:r>
                      <a:endParaRPr lang="en-GB" sz="900">
                        <a:effectLst/>
                        <a:latin typeface="Comic Sans MS" panose="030F0702030302020204" pitchFamily="66" charset="0"/>
                        <a:ea typeface="Calibri"/>
                        <a:cs typeface="Times New Roman"/>
                      </a:endParaRPr>
                    </a:p>
                  </a:txBody>
                  <a:tcPr marL="56336" marR="56336" marT="0" marB="0"/>
                </a:tc>
                <a:tc hMerge="1">
                  <a:txBody>
                    <a:bodyPr/>
                    <a:lstStyle/>
                    <a:p>
                      <a:endParaRPr lang="en-GB"/>
                    </a:p>
                  </a:txBody>
                  <a:tcPr/>
                </a:tc>
                <a:tc gridSpan="2">
                  <a:txBody>
                    <a:bodyPr/>
                    <a:lstStyle/>
                    <a:p>
                      <a:pPr algn="l">
                        <a:spcAft>
                          <a:spcPts val="0"/>
                        </a:spcAft>
                      </a:pPr>
                      <a:r>
                        <a:rPr lang="en-GB" sz="900">
                          <a:effectLst/>
                          <a:latin typeface="Comic Sans MS" panose="030F0702030302020204" pitchFamily="66" charset="0"/>
                        </a:rPr>
                        <a:t> </a:t>
                      </a:r>
                      <a:endParaRPr lang="en-GB" sz="900">
                        <a:effectLst/>
                        <a:latin typeface="Comic Sans MS" panose="030F0702030302020204" pitchFamily="66" charset="0"/>
                        <a:ea typeface="Calibri"/>
                        <a:cs typeface="Times New Roman"/>
                      </a:endParaRPr>
                    </a:p>
                  </a:txBody>
                  <a:tcPr marL="56336" marR="56336" marT="0" marB="0"/>
                </a:tc>
                <a:tc hMerge="1">
                  <a:txBody>
                    <a:bodyPr/>
                    <a:lstStyle/>
                    <a:p>
                      <a:endParaRPr lang="en-GB"/>
                    </a:p>
                  </a:txBody>
                  <a:tcPr/>
                </a:tc>
                <a:tc>
                  <a:txBody>
                    <a:bodyPr/>
                    <a:lstStyle/>
                    <a:p>
                      <a:pPr algn="l">
                        <a:spcAft>
                          <a:spcPts val="0"/>
                        </a:spcAft>
                      </a:pPr>
                      <a:r>
                        <a:rPr lang="en-GB" sz="900" dirty="0">
                          <a:effectLst/>
                          <a:latin typeface="Comic Sans MS" panose="030F0702030302020204" pitchFamily="66" charset="0"/>
                        </a:rPr>
                        <a:t>they, live, give, only, old</a:t>
                      </a:r>
                      <a:endParaRPr lang="en-GB" sz="900" dirty="0">
                        <a:effectLst/>
                        <a:latin typeface="Comic Sans MS" panose="030F0702030302020204" pitchFamily="66" charset="0"/>
                        <a:ea typeface="Calibri"/>
                        <a:cs typeface="Times New Roman"/>
                      </a:endParaRPr>
                    </a:p>
                  </a:txBody>
                  <a:tcPr marL="56336" marR="56336" marT="0" marB="0"/>
                </a:tc>
                <a:tc>
                  <a:txBody>
                    <a:bodyPr/>
                    <a:lstStyle/>
                    <a:p>
                      <a:pPr algn="l">
                        <a:spcAft>
                          <a:spcPts val="0"/>
                        </a:spcAft>
                      </a:pPr>
                      <a:r>
                        <a:rPr lang="en-GB" sz="900" dirty="0">
                          <a:effectLst/>
                          <a:latin typeface="Comic Sans MS" panose="030F0702030302020204" pitchFamily="66" charset="0"/>
                        </a:rPr>
                        <a:t> </a:t>
                      </a:r>
                      <a:endParaRPr lang="en-GB" sz="900" dirty="0">
                        <a:effectLst/>
                        <a:latin typeface="Comic Sans MS" panose="030F0702030302020204" pitchFamily="66" charset="0"/>
                        <a:ea typeface="Calibri"/>
                        <a:cs typeface="Times New Roman"/>
                      </a:endParaRPr>
                    </a:p>
                  </a:txBody>
                  <a:tcPr marL="56336" marR="56336" marT="0" marB="0"/>
                </a:tc>
              </a:tr>
            </a:tbl>
          </a:graphicData>
        </a:graphic>
      </p:graphicFrame>
      <p:sp>
        <p:nvSpPr>
          <p:cNvPr id="3" name="Rectangle 1"/>
          <p:cNvSpPr>
            <a:spLocks noChangeArrowheads="1"/>
          </p:cNvSpPr>
          <p:nvPr/>
        </p:nvSpPr>
        <p:spPr bwMode="auto">
          <a:xfrm>
            <a:off x="444533" y="4941168"/>
            <a:ext cx="8391525" cy="33855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tx1"/>
                </a:solidFill>
                <a:effectLst/>
                <a:latin typeface="Comic Sans MS" panose="030F0702030302020204" pitchFamily="66" charset="0"/>
                <a:ea typeface="Calibri" pitchFamily="34" charset="0"/>
                <a:cs typeface="Times New Roman" pitchFamily="18" charset="0"/>
              </a:rPr>
              <a:t>Phase 5 &amp; 6 – Use Nottingham City revised ‘Letters and Sounds’</a:t>
            </a:r>
            <a:endParaRPr kumimoji="0" lang="en-GB" altLang="en-US" sz="1800" b="0" i="0" u="none" strike="noStrike" cap="none" normalizeH="0" baseline="0" dirty="0" smtClean="0">
              <a:ln>
                <a:noFill/>
              </a:ln>
              <a:solidFill>
                <a:schemeClr val="tx1"/>
              </a:solidFill>
              <a:effectLst/>
              <a:latin typeface="Comic Sans MS" panose="030F0702030302020204" pitchFamily="66" charset="0"/>
              <a:cs typeface="Arial" pitchFamily="34" charset="0"/>
            </a:endParaRPr>
          </a:p>
        </p:txBody>
      </p:sp>
      <p:sp>
        <p:nvSpPr>
          <p:cNvPr id="4" name="Rectangle 3"/>
          <p:cNvSpPr/>
          <p:nvPr/>
        </p:nvSpPr>
        <p:spPr>
          <a:xfrm>
            <a:off x="323528" y="5517232"/>
            <a:ext cx="8496944" cy="938719"/>
          </a:xfrm>
          <a:prstGeom prst="rect">
            <a:avLst/>
          </a:prstGeom>
        </p:spPr>
        <p:txBody>
          <a:bodyPr wrap="square">
            <a:spAutoFit/>
          </a:bodyPr>
          <a:lstStyle/>
          <a:p>
            <a:r>
              <a:rPr lang="en-GB" sz="1100" dirty="0">
                <a:latin typeface="Comic Sans MS" panose="030F0702030302020204" pitchFamily="66" charset="0"/>
              </a:rPr>
              <a:t>EPS (</a:t>
            </a:r>
            <a:r>
              <a:rPr lang="en-GB" sz="1100" dirty="0" err="1">
                <a:latin typeface="Comic Sans MS" panose="030F0702030302020204" pitchFamily="66" charset="0"/>
              </a:rPr>
              <a:t>Etwall</a:t>
            </a:r>
            <a:r>
              <a:rPr lang="en-GB" sz="1100" dirty="0">
                <a:latin typeface="Comic Sans MS" panose="030F0702030302020204" pitchFamily="66" charset="0"/>
              </a:rPr>
              <a:t> Primary School) phases created by CCH &amp; TP Autumn term 2011. The EPS phases follow the Jolly Phonics Programme of progression but have been tweaked to include sounds that are taught in the Letters and Sounds phases 1 – 4 that did not appear in the Jolly Phonics programme.  </a:t>
            </a:r>
            <a:r>
              <a:rPr lang="en-GB" sz="1100" b="1" dirty="0">
                <a:latin typeface="Comic Sans MS" panose="030F0702030302020204" pitchFamily="66" charset="0"/>
              </a:rPr>
              <a:t>Updated by CCH March 2014 – Phase 1 – 4 remains the same and should be covered during EYFS.  Phase 5 and above then follows Nottingham City revised  letters and sounds, using JP as a resource</a:t>
            </a:r>
            <a:endParaRPr lang="en-GB" sz="1100" dirty="0">
              <a:latin typeface="Comic Sans MS" panose="030F0702030302020204" pitchFamily="66" charset="0"/>
            </a:endParaRPr>
          </a:p>
        </p:txBody>
      </p:sp>
    </p:spTree>
    <p:extLst>
      <p:ext uri="{BB962C8B-B14F-4D97-AF65-F5344CB8AC3E}">
        <p14:creationId xmlns:p14="http://schemas.microsoft.com/office/powerpoint/2010/main" xmlns="" val="12239804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28662" y="785794"/>
            <a:ext cx="7215238" cy="1261884"/>
          </a:xfrm>
          <a:prstGeom prst="rect">
            <a:avLst/>
          </a:prstGeom>
          <a:noFill/>
        </p:spPr>
        <p:txBody>
          <a:bodyPr wrap="square" rtlCol="0">
            <a:spAutoFit/>
          </a:bodyPr>
          <a:lstStyle/>
          <a:p>
            <a:r>
              <a:rPr lang="en-GB" sz="2400" dirty="0" smtClean="0">
                <a:latin typeface="Comic Sans MS" panose="030F0702030302020204" pitchFamily="66" charset="0"/>
              </a:rPr>
              <a:t>The plan is similar to the ‘Letters and Sounds’ programme but based on the Jolly Phonics scheme</a:t>
            </a:r>
            <a:r>
              <a:rPr lang="en-GB" sz="2800" dirty="0" smtClean="0">
                <a:latin typeface="Comic Sans MS" panose="030F0702030302020204" pitchFamily="66" charset="0"/>
              </a:rPr>
              <a:t>.</a:t>
            </a:r>
            <a:endParaRPr lang="en-GB" sz="2800" dirty="0">
              <a:latin typeface="Comic Sans MS" panose="030F0702030302020204" pitchFamily="66" charset="0"/>
            </a:endParaRPr>
          </a:p>
        </p:txBody>
      </p:sp>
      <p:sp>
        <p:nvSpPr>
          <p:cNvPr id="3" name="TextBox 2"/>
          <p:cNvSpPr txBox="1"/>
          <p:nvPr/>
        </p:nvSpPr>
        <p:spPr>
          <a:xfrm>
            <a:off x="1035819" y="2071678"/>
            <a:ext cx="7000924" cy="1200329"/>
          </a:xfrm>
          <a:prstGeom prst="rect">
            <a:avLst/>
          </a:prstGeom>
          <a:noFill/>
        </p:spPr>
        <p:txBody>
          <a:bodyPr wrap="square" rtlCol="0">
            <a:spAutoFit/>
          </a:bodyPr>
          <a:lstStyle/>
          <a:p>
            <a:r>
              <a:rPr lang="en-GB" sz="2400" dirty="0" smtClean="0">
                <a:latin typeface="Comic Sans MS" panose="030F0702030302020204" pitchFamily="66" charset="0"/>
              </a:rPr>
              <a:t>Children’s phonic knowledge is assessed at the end of each term or when the end of a phase has been reached.</a:t>
            </a:r>
            <a:endParaRPr lang="en-GB" sz="2400" dirty="0">
              <a:latin typeface="Comic Sans MS" panose="030F0702030302020204" pitchFamily="66" charset="0"/>
            </a:endParaRPr>
          </a:p>
        </p:txBody>
      </p:sp>
      <p:sp>
        <p:nvSpPr>
          <p:cNvPr id="4" name="TextBox 3"/>
          <p:cNvSpPr txBox="1"/>
          <p:nvPr/>
        </p:nvSpPr>
        <p:spPr>
          <a:xfrm>
            <a:off x="1071538" y="3643314"/>
            <a:ext cx="7143800" cy="830997"/>
          </a:xfrm>
          <a:prstGeom prst="rect">
            <a:avLst/>
          </a:prstGeom>
          <a:noFill/>
        </p:spPr>
        <p:txBody>
          <a:bodyPr wrap="square" rtlCol="0">
            <a:spAutoFit/>
          </a:bodyPr>
          <a:lstStyle/>
          <a:p>
            <a:r>
              <a:rPr lang="en-GB" sz="2400" dirty="0" smtClean="0">
                <a:latin typeface="Comic Sans MS" panose="030F0702030302020204" pitchFamily="66" charset="0"/>
              </a:rPr>
              <a:t>Children work in similar ability groups with either a teacher or TA.</a:t>
            </a:r>
            <a:r>
              <a:rPr lang="en-GB" sz="2400" dirty="0" smtClean="0">
                <a:solidFill>
                  <a:srgbClr val="FF0000"/>
                </a:solidFill>
                <a:latin typeface="Comic Sans MS" panose="030F0702030302020204" pitchFamily="66" charset="0"/>
              </a:rPr>
              <a:t> </a:t>
            </a:r>
            <a:r>
              <a:rPr lang="en-GB" sz="2400" dirty="0" smtClean="0">
                <a:latin typeface="Comic Sans MS" panose="030F0702030302020204" pitchFamily="66" charset="0"/>
              </a:rPr>
              <a:t> </a:t>
            </a:r>
            <a:endParaRPr lang="en-GB" sz="2400" dirty="0">
              <a:latin typeface="Comic Sans MS" panose="030F0702030302020204" pitchFamily="66" charset="0"/>
            </a:endParaRPr>
          </a:p>
        </p:txBody>
      </p:sp>
      <p:sp>
        <p:nvSpPr>
          <p:cNvPr id="5" name="TextBox 4"/>
          <p:cNvSpPr txBox="1"/>
          <p:nvPr/>
        </p:nvSpPr>
        <p:spPr>
          <a:xfrm>
            <a:off x="1071538" y="4714884"/>
            <a:ext cx="7143800" cy="461665"/>
          </a:xfrm>
          <a:prstGeom prst="rect">
            <a:avLst/>
          </a:prstGeom>
          <a:noFill/>
        </p:spPr>
        <p:txBody>
          <a:bodyPr wrap="square" rtlCol="0">
            <a:spAutoFit/>
          </a:bodyPr>
          <a:lstStyle/>
          <a:p>
            <a:r>
              <a:rPr lang="en-GB" sz="2400" dirty="0" smtClean="0">
                <a:latin typeface="Comic Sans MS" panose="030F0702030302020204" pitchFamily="66" charset="0"/>
              </a:rPr>
              <a:t>Phonic sessions are taught daily for 20 minutes</a:t>
            </a:r>
            <a:r>
              <a:rPr lang="en-GB" sz="2400" dirty="0" smtClean="0"/>
              <a:t>.</a:t>
            </a:r>
            <a:endParaRPr lang="en-GB"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blinds(horizontal)">
                                      <p:cBhvr>
                                        <p:cTn id="13" dur="5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blinds(horizontal)">
                                      <p:cBhvr>
                                        <p:cTn id="18" dur="5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blinds(horizontal)">
                                      <p:cBhvr>
                                        <p:cTn id="2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612845"/>
            <a:ext cx="7416824" cy="5078313"/>
          </a:xfrm>
          <a:prstGeom prst="rect">
            <a:avLst/>
          </a:prstGeom>
        </p:spPr>
        <p:txBody>
          <a:bodyPr wrap="square">
            <a:spAutoFit/>
          </a:bodyPr>
          <a:lstStyle/>
          <a:p>
            <a:r>
              <a:rPr lang="en-GB" b="1" dirty="0">
                <a:latin typeface="Comic Sans MS" panose="030F0702030302020204" pitchFamily="66" charset="0"/>
              </a:rPr>
              <a:t>GPCs</a:t>
            </a:r>
            <a:r>
              <a:rPr lang="en-GB" dirty="0">
                <a:latin typeface="Comic Sans MS" panose="030F0702030302020204" pitchFamily="66" charset="0"/>
              </a:rPr>
              <a:t> </a:t>
            </a:r>
          </a:p>
          <a:p>
            <a:r>
              <a:rPr lang="en-GB" dirty="0">
                <a:latin typeface="Comic Sans MS" panose="030F0702030302020204" pitchFamily="66" charset="0"/>
              </a:rPr>
              <a:t>They are taught GPCs. This stands for grapheme phoneme correspondences. This simply means that they are taught all the phonemes in the English language and ways of writing them down. These sounds are taught in a particular order. The first sounds to be taught are </a:t>
            </a:r>
            <a:r>
              <a:rPr lang="en-GB" b="1" dirty="0">
                <a:latin typeface="Comic Sans MS" panose="030F0702030302020204" pitchFamily="66" charset="0"/>
              </a:rPr>
              <a:t>s, a, t, p. </a:t>
            </a:r>
            <a:endParaRPr lang="en-GB" b="1" dirty="0" smtClean="0">
              <a:latin typeface="Comic Sans MS" panose="030F0702030302020204" pitchFamily="66" charset="0"/>
            </a:endParaRPr>
          </a:p>
          <a:p>
            <a:endParaRPr lang="en-GB" dirty="0">
              <a:latin typeface="Comic Sans MS" panose="030F0702030302020204" pitchFamily="66" charset="0"/>
            </a:endParaRPr>
          </a:p>
          <a:p>
            <a:r>
              <a:rPr lang="en-GB" b="1" dirty="0">
                <a:latin typeface="Comic Sans MS" panose="030F0702030302020204" pitchFamily="66" charset="0"/>
              </a:rPr>
              <a:t>Blending</a:t>
            </a:r>
            <a:r>
              <a:rPr lang="en-GB" dirty="0">
                <a:latin typeface="Comic Sans MS" panose="030F0702030302020204" pitchFamily="66" charset="0"/>
              </a:rPr>
              <a:t> </a:t>
            </a:r>
          </a:p>
          <a:p>
            <a:r>
              <a:rPr lang="en-GB" dirty="0">
                <a:latin typeface="Comic Sans MS" panose="030F0702030302020204" pitchFamily="66" charset="0"/>
              </a:rPr>
              <a:t>Children are taught to be able to blend. This is when children say the sounds that make up a word and are able to merge the sounds together until they can hear what the word is. This skill is vital in learning to read. </a:t>
            </a:r>
            <a:endParaRPr lang="en-GB" dirty="0" smtClean="0">
              <a:latin typeface="Comic Sans MS" panose="030F0702030302020204" pitchFamily="66" charset="0"/>
            </a:endParaRPr>
          </a:p>
          <a:p>
            <a:endParaRPr lang="en-GB" dirty="0">
              <a:latin typeface="Comic Sans MS" panose="030F0702030302020204" pitchFamily="66" charset="0"/>
            </a:endParaRPr>
          </a:p>
          <a:p>
            <a:r>
              <a:rPr lang="en-GB" b="1" dirty="0">
                <a:latin typeface="Comic Sans MS" panose="030F0702030302020204" pitchFamily="66" charset="0"/>
              </a:rPr>
              <a:t>Segmenting</a:t>
            </a:r>
            <a:r>
              <a:rPr lang="en-GB" dirty="0">
                <a:latin typeface="Comic Sans MS" panose="030F0702030302020204" pitchFamily="66" charset="0"/>
              </a:rPr>
              <a:t> </a:t>
            </a:r>
          </a:p>
          <a:p>
            <a:r>
              <a:rPr lang="en-GB" dirty="0">
                <a:latin typeface="Comic Sans MS" panose="030F0702030302020204" pitchFamily="66" charset="0"/>
              </a:rPr>
              <a:t>Children are also taught to segment. This is the opposite of blending. Children are able to say a word and then break it up into the phonemes that make it up. This skill is vital in being able to spell words. </a:t>
            </a:r>
          </a:p>
        </p:txBody>
      </p:sp>
    </p:spTree>
    <p:extLst>
      <p:ext uri="{BB962C8B-B14F-4D97-AF65-F5344CB8AC3E}">
        <p14:creationId xmlns:p14="http://schemas.microsoft.com/office/powerpoint/2010/main" xmlns="" val="8796150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243</TotalTime>
  <Words>1375</Words>
  <Application>Microsoft Office PowerPoint</Application>
  <PresentationFormat>On-screen Show (4:3)</PresentationFormat>
  <Paragraphs>174</Paragraphs>
  <Slides>12</Slides>
  <Notes>6</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Phonics</vt:lpstr>
      <vt:lpstr>Slide 2</vt:lpstr>
      <vt:lpstr>Phonemes</vt:lpstr>
      <vt:lpstr>Slide 4</vt:lpstr>
      <vt:lpstr>Slide 5</vt:lpstr>
      <vt:lpstr>Slide 6</vt:lpstr>
      <vt:lpstr>Slide 7</vt:lpstr>
      <vt:lpstr>Slide 8</vt:lpstr>
      <vt:lpstr>Slide 9</vt:lpstr>
      <vt:lpstr>Slide 10</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Phonics</dc:title>
  <dc:creator>Sam</dc:creator>
  <cp:lastModifiedBy>Sam</cp:lastModifiedBy>
  <cp:revision>32</cp:revision>
  <dcterms:created xsi:type="dcterms:W3CDTF">2012-04-16T20:09:13Z</dcterms:created>
  <dcterms:modified xsi:type="dcterms:W3CDTF">2017-09-30T10:22:01Z</dcterms:modified>
</cp:coreProperties>
</file>