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E7EE-C4FB-4A0D-8837-1764760E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1C23C-1967-4273-829E-2B258DEA0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9497-462D-4A09-95AE-808027DD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44B4C-E975-4346-BA98-927F0BA6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8FFF-17D5-4763-ABEC-0598469E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2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BC442-BBBC-407F-908B-0F5E7CD33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CDBA3-637A-415F-BA80-D3437B0EC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17996-CFAE-43F0-A362-532F6861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2586-86C6-4766-A545-86377B8B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1C54D-1AD8-49CC-989B-AE80D000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4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4F075-B5D6-46E5-A570-A2E857F26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980EE-1350-4037-8B29-5D6667477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41524-C00B-4EB2-AA62-756DE71B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734AD-CC00-4F5E-9681-124E801C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E78CA-D550-4ECE-B686-AD8F5B9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62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DFC9-3134-4D29-BCBB-880AA569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8712-BD46-40F4-8716-E77B5463A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73A1-F2D6-4E7E-BF40-6470D2CF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7F848-D8AE-4EF0-8153-5A11A715C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0524F-BA3B-4813-A8BE-B77F8ADC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2794-5B15-41FC-A96A-794A34A3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6C994-6140-402A-B8E1-E9E4316B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FB4C-1C57-44A9-B9FA-F9F3E2A1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472FC-3D82-45D1-8E30-B0105B05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7FDF7-3A49-4931-BB1F-5179C4C8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2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0847-7B53-4661-A474-ED525A70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E353C-E90C-4690-A1CC-591B2D4B0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D4D51-DC41-4249-80BA-DC7DFE3AC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C952B-A2DE-4D24-8AFD-D3B91CDF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8936E-BD39-4BC5-8F41-EA56C79C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EEE85-91F5-405B-9CF4-540ABB323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1CF4-F26B-4DE2-8883-24C66A6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FE541-D2D6-4926-B647-B0AF607D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62F66-2B4F-4DC3-86E5-BE2DFC063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C9CC2-70B3-4ED8-B3C4-DDF4B17DC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549DE-BCC3-4172-BFBB-7AA620C76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81894-035E-4606-A08D-F81FDD80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DC1CD-DD1E-4846-973A-F7E59EEB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F629C-7B33-4432-87FF-3474BB41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9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0885-DC44-40B9-AB8F-AAB0478C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C9A5A-2E36-40EE-AF58-ACAE10BF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FCD78-42F1-49B6-870C-E552EF31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B934E-04F9-4ACD-8AE7-3D5604E7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D4465-0804-4434-9970-6B90D4A7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A964D-296E-4538-B447-1A9C51E1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4FDDD-5ED0-432F-8510-24FE7D62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4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6251-6696-42A8-9AB5-E6038A2D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5FA71-E7DF-42DD-8B93-61C97DAB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8E0AD-CB73-4157-969C-4332E3141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EA43F-31B7-4873-ABF0-A343D55F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5C3BF-D765-4704-9804-15DCF94A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5373C-9E0E-4383-8BC8-E38A1C24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D6DB-C15D-49A1-A388-E995CF69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E341D-03DD-480E-8124-8AB9280A3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5065D-ACCE-47EB-B828-2B575591A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11A16-6070-416E-B646-8B1947DD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62EFC-C44C-42DA-AE19-989EDC9C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1BEF7-A441-4DE4-8F51-ABF03935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commons.wikimedia.org/wiki/File:Tiling_Dual_Semiregular_V3-3-4-3-4_Cairo_Pentagonal.sv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2917D6-B60C-4D94-9183-898B784C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12E48-28A2-4314-B26F-9C4DB5C88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1DC70-1DED-4754-B768-3798DD59A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3F3B-BF77-48D2-89C1-E2C4DCA9A347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2F766-A86D-4E86-A4D9-7814078DC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ADA31-8451-485C-8A1A-2E1F503F5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346C-583C-4E75-8D23-0C305447C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ling_Dual_Semiregular_V3-3-4-3-4_Cairo_Pentagonal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ling_Dual_Semiregular_V3-3-4-3-4_Cairo_Pentagonal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ling_Dual_Semiregular_V3-3-4-3-4_Cairo_Pentagonal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ling_Dual_Semiregular_V3-3-4-3-4_Cairo_Pentagonal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ling_Dual_Semiregular_V3-3-4-3-4_Cairo_Pentagonal.svg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000" t="-39000" r="-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C31001-26DA-4B86-9667-D22FD4026D7B}"/>
              </a:ext>
            </a:extLst>
          </p:cNvPr>
          <p:cNvSpPr/>
          <p:nvPr/>
        </p:nvSpPr>
        <p:spPr>
          <a:xfrm>
            <a:off x="1964785" y="1093763"/>
            <a:ext cx="8262425" cy="2335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XCCW Joined PC7c" panose="03050602040000000000" pitchFamily="66" charset="0"/>
              </a:rPr>
              <a:t>Thursday 12</a:t>
            </a:r>
            <a:r>
              <a:rPr lang="en-GB" sz="3600" baseline="30000" dirty="0">
                <a:latin typeface="XCCW Joined PC7c" panose="03050602040000000000" pitchFamily="66" charset="0"/>
              </a:rPr>
              <a:t>th</a:t>
            </a:r>
            <a:r>
              <a:rPr lang="en-GB" sz="3600" dirty="0">
                <a:latin typeface="XCCW Joined PC7c" panose="03050602040000000000" pitchFamily="66" charset="0"/>
              </a:rPr>
              <a:t> November 2020</a:t>
            </a:r>
          </a:p>
          <a:p>
            <a:pPr algn="ctr"/>
            <a:r>
              <a:rPr lang="en-GB" sz="3600" u="sng" dirty="0">
                <a:latin typeface="XCCW Joined PC7c" panose="03050602040000000000" pitchFamily="66" charset="0"/>
              </a:rPr>
              <a:t>LC: To create my own tessellation design.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3C5B5-10C0-4985-9EBE-7CF5BE948A05}"/>
              </a:ext>
            </a:extLst>
          </p:cNvPr>
          <p:cNvSpPr/>
          <p:nvPr/>
        </p:nvSpPr>
        <p:spPr>
          <a:xfrm>
            <a:off x="1964784" y="3834618"/>
            <a:ext cx="8262425" cy="2335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XCCW Joined PC7c" panose="03050602040000000000" pitchFamily="66" charset="0"/>
              </a:rPr>
              <a:t>I can follow instructions carefully in order to create my own unique template.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XCCW Joined PC7c" panose="03050602040000000000" pitchFamily="66" charset="0"/>
              </a:rPr>
              <a:t>I can work accurately.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XCCW Joined PC7c" panose="03050602040000000000" pitchFamily="66" charset="0"/>
              </a:rPr>
              <a:t>I can create my own tessellation design using my own template.</a:t>
            </a:r>
          </a:p>
        </p:txBody>
      </p:sp>
    </p:spTree>
    <p:extLst>
      <p:ext uri="{BB962C8B-B14F-4D97-AF65-F5344CB8AC3E}">
        <p14:creationId xmlns:p14="http://schemas.microsoft.com/office/powerpoint/2010/main" val="18995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DA81-6D07-45FA-ABE4-AAE242FBD2BB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u="sng" dirty="0"/>
              <a:t>Tessellation Video</a:t>
            </a:r>
          </a:p>
          <a:p>
            <a:pPr marL="0" indent="0" algn="ctr">
              <a:buNone/>
            </a:pPr>
            <a:r>
              <a:rPr lang="en-GB" sz="4000" dirty="0"/>
              <a:t>https://www.youtube.com/watch?v=RhRKZbyeYkI</a:t>
            </a:r>
          </a:p>
        </p:txBody>
      </p:sp>
    </p:spTree>
    <p:extLst>
      <p:ext uri="{BB962C8B-B14F-4D97-AF65-F5344CB8AC3E}">
        <p14:creationId xmlns:p14="http://schemas.microsoft.com/office/powerpoint/2010/main" val="30918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000" t="-39000" r="-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73C5B5-10C0-4985-9EBE-7CF5BE948A05}"/>
              </a:ext>
            </a:extLst>
          </p:cNvPr>
          <p:cNvSpPr/>
          <p:nvPr/>
        </p:nvSpPr>
        <p:spPr>
          <a:xfrm>
            <a:off x="1964784" y="1280160"/>
            <a:ext cx="8262425" cy="48896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en-US" sz="3600" dirty="0">
                <a:latin typeface="XCCW Joined PC7c" panose="03050602040000000000" pitchFamily="66" charset="0"/>
              </a:rPr>
              <a:t>You will need: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3600" dirty="0">
                <a:latin typeface="XCCW Joined PC7c" panose="03050602040000000000" pitchFamily="66" charset="0"/>
              </a:rPr>
              <a:t>Scissors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3600" dirty="0">
                <a:latin typeface="XCCW Joined PC7c" panose="03050602040000000000" pitchFamily="66" charset="0"/>
              </a:rPr>
              <a:t>Tape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3600" dirty="0">
                <a:latin typeface="XCCW Joined PC7c" panose="03050602040000000000" pitchFamily="66" charset="0"/>
              </a:rPr>
              <a:t>Pencil</a:t>
            </a:r>
          </a:p>
          <a:p>
            <a:pPr marL="457200" indent="-457200">
              <a:buFont typeface="+mj-lt"/>
              <a:buAutoNum type="arabicPeriod"/>
            </a:pPr>
            <a:r>
              <a:rPr lang="en-GB" altLang="en-US" sz="3600" dirty="0">
                <a:latin typeface="XCCW Joined PC7c" panose="03050602040000000000" pitchFamily="66" charset="0"/>
              </a:rPr>
              <a:t>Paper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DF8F1-2B04-4FAB-A523-177510D77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07" y="1895475"/>
            <a:ext cx="2616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000" t="-39000" r="-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73C5B5-10C0-4985-9EBE-7CF5BE948A05}"/>
              </a:ext>
            </a:extLst>
          </p:cNvPr>
          <p:cNvSpPr/>
          <p:nvPr/>
        </p:nvSpPr>
        <p:spPr>
          <a:xfrm>
            <a:off x="900332" y="533986"/>
            <a:ext cx="8539089" cy="5790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800" u="sng" dirty="0">
                <a:solidFill>
                  <a:schemeClr val="tx1"/>
                </a:solidFill>
                <a:latin typeface="XCCW Joined PC7c" panose="03050602040000000000" pitchFamily="66" charset="0"/>
              </a:rPr>
              <a:t>Instructions</a:t>
            </a:r>
          </a:p>
          <a:p>
            <a:pPr algn="ctr">
              <a:spcBef>
                <a:spcPct val="0"/>
              </a:spcBef>
            </a:pPr>
            <a:endParaRPr lang="en-GB" altLang="en-US" sz="2800" u="sng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XCCW Joined PC7c" panose="03050602040000000000" pitchFamily="66" charset="0"/>
              </a:rPr>
              <a:t>Draw a line from the top of your card to the bottom (try doing a wiggly line or zigzags!)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GB" altLang="en-US" sz="2800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XCCW Joined PC7c" panose="03050602040000000000" pitchFamily="66" charset="0"/>
              </a:rPr>
              <a:t>Cut carefully down your line. 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endParaRPr lang="en-GB" altLang="en-US" sz="2800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XCCW Joined PC7c" panose="03050602040000000000" pitchFamily="66" charset="0"/>
              </a:rPr>
              <a:t>Next, move the two pieces so that the straight edges are now back to back. Using sticky tape, carefully join them together making sure there aren’t any gaps.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AD202-B92C-4978-9660-A58A25D6844C}"/>
              </a:ext>
            </a:extLst>
          </p:cNvPr>
          <p:cNvSpPr/>
          <p:nvPr/>
        </p:nvSpPr>
        <p:spPr>
          <a:xfrm>
            <a:off x="9636812" y="533986"/>
            <a:ext cx="2461625" cy="57840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0EF71-F1CC-451C-B5AF-82BCAD506D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17" y="688145"/>
            <a:ext cx="1825014" cy="27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5BC64-091F-4585-9A6A-0D63895A25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12" y="3598210"/>
            <a:ext cx="2461626" cy="25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C564C5-D577-4B0D-A4A8-4D70A23D361E}"/>
              </a:ext>
            </a:extLst>
          </p:cNvPr>
          <p:cNvCxnSpPr/>
          <p:nvPr/>
        </p:nvCxnSpPr>
        <p:spPr>
          <a:xfrm>
            <a:off x="8426548" y="1702191"/>
            <a:ext cx="1800664" cy="9847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9156D7-119F-4DC6-8637-7018715C5FF2}"/>
              </a:ext>
            </a:extLst>
          </p:cNvPr>
          <p:cNvCxnSpPr>
            <a:cxnSpLocks/>
          </p:cNvCxnSpPr>
          <p:nvPr/>
        </p:nvCxnSpPr>
        <p:spPr>
          <a:xfrm>
            <a:off x="8961120" y="4727558"/>
            <a:ext cx="993997" cy="15647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000" t="-39000" r="-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73C5B5-10C0-4985-9EBE-7CF5BE948A05}"/>
              </a:ext>
            </a:extLst>
          </p:cNvPr>
          <p:cNvSpPr/>
          <p:nvPr/>
        </p:nvSpPr>
        <p:spPr>
          <a:xfrm>
            <a:off x="900332" y="253218"/>
            <a:ext cx="8539089" cy="6485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400" u="sng" dirty="0">
                <a:solidFill>
                  <a:schemeClr val="tx1"/>
                </a:solidFill>
                <a:latin typeface="XCCW Joined PC7c" panose="03050602040000000000" pitchFamily="66" charset="0"/>
              </a:rPr>
              <a:t>Instructions</a:t>
            </a:r>
          </a:p>
          <a:p>
            <a:pPr>
              <a:spcBef>
                <a:spcPct val="0"/>
              </a:spcBef>
            </a:pPr>
            <a:endParaRPr lang="en-GB" altLang="en-US" sz="2400" u="sng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XCCW Joined PC7c" panose="03050602040000000000" pitchFamily="66" charset="0"/>
              </a:rPr>
              <a:t>Does your template look better landscape or portrait? Now, lets start the tessellation design!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altLang="en-US" sz="2400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XCCW Joined PC7c" panose="03050602040000000000" pitchFamily="66" charset="0"/>
              </a:rPr>
              <a:t>On your large piece of paper, draw around your template carefully.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altLang="en-US" sz="2400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XCCW Joined PC7c" panose="03050602040000000000" pitchFamily="66" charset="0"/>
              </a:rPr>
              <a:t>Now, move the template to the right or left of your outline and make sure it fits perfectly without any gaps or overlapping.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altLang="en-US" sz="2400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XCCW Joined PC7c" panose="03050602040000000000" pitchFamily="66" charset="0"/>
              </a:rPr>
              <a:t>It doesn’t matter if your template goes off the page - just draw around what you can before going off the edge of the paper.</a:t>
            </a:r>
            <a:endParaRPr lang="en-GB" altLang="en-US" sz="2400" u="sng" dirty="0">
              <a:solidFill>
                <a:schemeClr val="tx1"/>
              </a:solidFill>
              <a:latin typeface="XCCW Joined PC7c" panose="0305060204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AD202-B92C-4978-9660-A58A25D6844C}"/>
              </a:ext>
            </a:extLst>
          </p:cNvPr>
          <p:cNvSpPr/>
          <p:nvPr/>
        </p:nvSpPr>
        <p:spPr>
          <a:xfrm>
            <a:off x="9636812" y="1828800"/>
            <a:ext cx="2461625" cy="32637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414E9-020F-4609-9E35-A618C6596D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17" y="2190928"/>
            <a:ext cx="19018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9156D7-119F-4DC6-8637-7018715C5FF2}"/>
              </a:ext>
            </a:extLst>
          </p:cNvPr>
          <p:cNvCxnSpPr>
            <a:cxnSpLocks/>
          </p:cNvCxnSpPr>
          <p:nvPr/>
        </p:nvCxnSpPr>
        <p:spPr>
          <a:xfrm flipV="1">
            <a:off x="9010799" y="4280437"/>
            <a:ext cx="1252025" cy="90114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000" t="-39000" r="-2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73C5B5-10C0-4985-9EBE-7CF5BE948A05}"/>
              </a:ext>
            </a:extLst>
          </p:cNvPr>
          <p:cNvSpPr/>
          <p:nvPr/>
        </p:nvSpPr>
        <p:spPr>
          <a:xfrm>
            <a:off x="900332" y="533987"/>
            <a:ext cx="10818056" cy="5972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GB" altLang="en-US" sz="2400" u="sng" dirty="0">
                <a:solidFill>
                  <a:schemeClr val="tx1"/>
                </a:solidFill>
                <a:latin typeface="XCCW Joined PC7c" panose="03050602040000000000" pitchFamily="66" charset="0"/>
              </a:rPr>
              <a:t>Instructions </a:t>
            </a:r>
          </a:p>
          <a:p>
            <a:pPr algn="ctr">
              <a:spcBef>
                <a:spcPct val="0"/>
              </a:spcBef>
            </a:pPr>
            <a:endParaRPr lang="en-GB" altLang="en-US" sz="2400" u="sng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XCCW Joined PC7c" panose="03050602040000000000" pitchFamily="66" charset="0"/>
              </a:rPr>
              <a:t>Continue filling the whole sheet of paper with your design.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altLang="en-US" sz="2400" dirty="0">
              <a:solidFill>
                <a:schemeClr val="tx1"/>
              </a:solidFill>
              <a:latin typeface="XCCW Joined PC7c" panose="03050602040000000000" pitchFamily="66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  <a:latin typeface="XCCW Joined PC7c" panose="03050602040000000000" pitchFamily="66" charset="0"/>
              </a:rPr>
              <a:t>Finally, choose different colours to colour in your tessellation. Two alternate colours will work well and really make your design stand out.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GB" altLang="en-US" sz="2400" dirty="0">
              <a:solidFill>
                <a:schemeClr val="tx1"/>
              </a:solidFill>
              <a:latin typeface="XCCW Joined PC7c" panose="03050602040000000000" pitchFamily="66" charset="0"/>
            </a:endParaRPr>
          </a:p>
        </p:txBody>
      </p:sp>
      <p:pic>
        <p:nvPicPr>
          <p:cNvPr id="1026" name="Picture 2" descr="Tessellations – Math Engaged">
            <a:extLst>
              <a:ext uri="{FF2B5EF4-FFF2-40B4-BE49-F238E27FC236}">
                <a16:creationId xmlns:a16="http://schemas.microsoft.com/office/drawing/2014/main" id="{27B3B02E-BD44-4E40-8C9C-BB771B35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" y="220721"/>
            <a:ext cx="3676357" cy="22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really complex shape, even though it would tessellate fine would be more  difficult to make in the real wo… | Tessellation patterns, Tessellation art,  Tesselations">
            <a:extLst>
              <a:ext uri="{FF2B5EF4-FFF2-40B4-BE49-F238E27FC236}">
                <a16:creationId xmlns:a16="http://schemas.microsoft.com/office/drawing/2014/main" id="{08F67851-D9EF-49BA-91A7-5413798B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972" y="4518842"/>
            <a:ext cx="3005831" cy="23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sellations - Waltzing Through Art | Tessellation art, Classroom art  projects, Elementary art">
            <a:extLst>
              <a:ext uri="{FF2B5EF4-FFF2-40B4-BE49-F238E27FC236}">
                <a16:creationId xmlns:a16="http://schemas.microsoft.com/office/drawing/2014/main" id="{D4D0F9C1-BCD0-4C50-9961-3ABBEC07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79782" y="4487444"/>
            <a:ext cx="1794640" cy="274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th+ Art= Tesselations! - Blog">
            <a:extLst>
              <a:ext uri="{FF2B5EF4-FFF2-40B4-BE49-F238E27FC236}">
                <a16:creationId xmlns:a16="http://schemas.microsoft.com/office/drawing/2014/main" id="{A12BC158-C1D6-4AC1-96D7-B19CCEF2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6" y="160791"/>
            <a:ext cx="3404382" cy="23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EA3877A721542B6065D553F7F7655" ma:contentTypeVersion="12" ma:contentTypeDescription="Create a new document." ma:contentTypeScope="" ma:versionID="3b9ce4d664a174de191ca8c141069a87">
  <xsd:schema xmlns:xsd="http://www.w3.org/2001/XMLSchema" xmlns:xs="http://www.w3.org/2001/XMLSchema" xmlns:p="http://schemas.microsoft.com/office/2006/metadata/properties" xmlns:ns2="e8a0d1f0-54a5-4e5f-879a-a26ec8074bce" xmlns:ns3="2133390d-c771-4971-ac51-0a3fa1022fb9" targetNamespace="http://schemas.microsoft.com/office/2006/metadata/properties" ma:root="true" ma:fieldsID="6cb2dc9eaf9269a37a07e2553b660399" ns2:_="" ns3:_="">
    <xsd:import namespace="e8a0d1f0-54a5-4e5f-879a-a26ec8074bce"/>
    <xsd:import namespace="2133390d-c771-4971-ac51-0a3fa1022f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0d1f0-54a5-4e5f-879a-a26ec8074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3390d-c771-4971-ac51-0a3fa1022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70352-8BD7-4A2A-937F-AB96BB37A075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e8a0d1f0-54a5-4e5f-879a-a26ec8074bce"/>
    <ds:schemaRef ds:uri="2133390d-c771-4971-ac51-0a3fa1022fb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0F001E-B145-45D3-9639-D7C74F5C80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5A114B-C26A-4505-8AA7-DA5AA4456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0d1f0-54a5-4e5f-879a-a26ec8074bce"/>
    <ds:schemaRef ds:uri="2133390d-c771-4971-ac51-0a3fa1022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XCCW Joined PC7c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Burchett</dc:creator>
  <cp:lastModifiedBy>Elizabeth Bradley</cp:lastModifiedBy>
  <cp:revision>5</cp:revision>
  <dcterms:created xsi:type="dcterms:W3CDTF">2020-11-11T16:00:49Z</dcterms:created>
  <dcterms:modified xsi:type="dcterms:W3CDTF">2020-11-11T19:52:14Z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0x010100B21EA3877A721542B6065D553F7F7655</vt:lpwstr>
  </property>
</Properties>
</file>