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66" r:id="rId3"/>
    <p:sldId id="268" r:id="rId4"/>
    <p:sldId id="257" r:id="rId5"/>
    <p:sldId id="258" r:id="rId6"/>
    <p:sldId id="259" r:id="rId7"/>
    <p:sldId id="270" r:id="rId8"/>
    <p:sldId id="272" r:id="rId9"/>
    <p:sldId id="273" r:id="rId10"/>
    <p:sldId id="274" r:id="rId11"/>
    <p:sldId id="275" r:id="rId12"/>
    <p:sldId id="276" r:id="rId13"/>
    <p:sldId id="277" r:id="rId14"/>
    <p:sldId id="278" r:id="rId15"/>
    <p:sldId id="271" r:id="rId16"/>
    <p:sldId id="264" r:id="rId17"/>
    <p:sldId id="265"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1149" autoAdjust="0"/>
  </p:normalViewPr>
  <p:slideViewPr>
    <p:cSldViewPr>
      <p:cViewPr varScale="1">
        <p:scale>
          <a:sx n="106" d="100"/>
          <a:sy n="106" d="100"/>
        </p:scale>
        <p:origin x="-178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A080744-7481-449F-BC99-D16BB17314C9}" type="datetimeFigureOut">
              <a:rPr lang="en-US" smtClean="0"/>
              <a:pPr/>
              <a:t>10/9/2019</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CCFF231-7E19-4580-B41C-37882349EFEA}" type="slidenum">
              <a:rPr lang="en-GB" smtClean="0"/>
              <a:pPr/>
              <a:t>‹#›</a:t>
            </a:fld>
            <a:endParaRPr lang="en-GB"/>
          </a:p>
        </p:txBody>
      </p:sp>
    </p:spTree>
    <p:extLst>
      <p:ext uri="{BB962C8B-B14F-4D97-AF65-F5344CB8AC3E}">
        <p14:creationId xmlns="" xmlns:p14="http://schemas.microsoft.com/office/powerpoint/2010/main" val="1007855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A4EE5CC-88A6-4C11-9855-4CFDE97F3B67}" type="datetimeFigureOut">
              <a:rPr lang="en-US" smtClean="0"/>
              <a:pPr/>
              <a:t>10/9/2019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DEF1B6D-DD7D-424B-97B7-F6FCD9F43FDC}" type="slidenum">
              <a:rPr lang="en-GB" smtClean="0"/>
              <a:pPr/>
              <a:t>‹#›</a:t>
            </a:fld>
            <a:endParaRPr lang="en-GB"/>
          </a:p>
        </p:txBody>
      </p:sp>
    </p:spTree>
    <p:extLst>
      <p:ext uri="{BB962C8B-B14F-4D97-AF65-F5344CB8AC3E}">
        <p14:creationId xmlns="" xmlns:p14="http://schemas.microsoft.com/office/powerpoint/2010/main" val="1315794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EF1B6D-DD7D-424B-97B7-F6FCD9F43FDC}" type="slidenum">
              <a:rPr lang="en-GB" smtClean="0"/>
              <a:pPr/>
              <a:t>1</a:t>
            </a:fld>
            <a:endParaRPr lang="en-GB"/>
          </a:p>
        </p:txBody>
      </p:sp>
    </p:spTree>
    <p:extLst>
      <p:ext uri="{BB962C8B-B14F-4D97-AF65-F5344CB8AC3E}">
        <p14:creationId xmlns="" xmlns:p14="http://schemas.microsoft.com/office/powerpoint/2010/main" val="1892627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EF1B6D-DD7D-424B-97B7-F6FCD9F43FDC}" type="slidenum">
              <a:rPr lang="en-GB" smtClean="0"/>
              <a:pPr/>
              <a:t>17</a:t>
            </a:fld>
            <a:endParaRPr lang="en-GB"/>
          </a:p>
        </p:txBody>
      </p:sp>
    </p:spTree>
    <p:extLst>
      <p:ext uri="{BB962C8B-B14F-4D97-AF65-F5344CB8AC3E}">
        <p14:creationId xmlns="" xmlns:p14="http://schemas.microsoft.com/office/powerpoint/2010/main" val="2853813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EF1B6D-DD7D-424B-97B7-F6FCD9F43FDC}" type="slidenum">
              <a:rPr lang="en-GB" smtClean="0"/>
              <a:pPr/>
              <a:t>2</a:t>
            </a:fld>
            <a:endParaRPr lang="en-GB"/>
          </a:p>
        </p:txBody>
      </p:sp>
    </p:spTree>
    <p:extLst>
      <p:ext uri="{BB962C8B-B14F-4D97-AF65-F5344CB8AC3E}">
        <p14:creationId xmlns="" xmlns:p14="http://schemas.microsoft.com/office/powerpoint/2010/main" val="424066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EF1B6D-DD7D-424B-97B7-F6FCD9F43FDC}" type="slidenum">
              <a:rPr lang="en-GB" smtClean="0"/>
              <a:pPr/>
              <a:t>3</a:t>
            </a:fld>
            <a:endParaRPr lang="en-GB"/>
          </a:p>
        </p:txBody>
      </p:sp>
    </p:spTree>
    <p:extLst>
      <p:ext uri="{BB962C8B-B14F-4D97-AF65-F5344CB8AC3E}">
        <p14:creationId xmlns="" xmlns:p14="http://schemas.microsoft.com/office/powerpoint/2010/main" val="3813337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Does anyone know what</a:t>
            </a:r>
            <a:r>
              <a:rPr lang="en-GB" baseline="0" dirty="0" smtClean="0"/>
              <a:t> a phoneme is?</a:t>
            </a:r>
          </a:p>
          <a:p>
            <a:r>
              <a:rPr lang="en-GB" baseline="0" dirty="0" smtClean="0"/>
              <a:t>Not necessarily just one letter making a sound.</a:t>
            </a:r>
            <a:endParaRPr lang="en-GB" dirty="0"/>
          </a:p>
        </p:txBody>
      </p:sp>
      <p:sp>
        <p:nvSpPr>
          <p:cNvPr id="4" name="Slide Number Placeholder 3"/>
          <p:cNvSpPr>
            <a:spLocks noGrp="1"/>
          </p:cNvSpPr>
          <p:nvPr>
            <p:ph type="sldNum" sz="quarter" idx="10"/>
          </p:nvPr>
        </p:nvSpPr>
        <p:spPr/>
        <p:txBody>
          <a:bodyPr/>
          <a:lstStyle/>
          <a:p>
            <a:fld id="{5DEF1B6D-DD7D-424B-97B7-F6FCD9F43FDC}"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EF1B6D-DD7D-424B-97B7-F6FCD9F43FDC}" type="slidenum">
              <a:rPr lang="en-GB" smtClean="0"/>
              <a:pPr/>
              <a:t>5</a:t>
            </a:fld>
            <a:endParaRPr lang="en-GB"/>
          </a:p>
        </p:txBody>
      </p:sp>
    </p:spTree>
    <p:extLst>
      <p:ext uri="{BB962C8B-B14F-4D97-AF65-F5344CB8AC3E}">
        <p14:creationId xmlns="" xmlns:p14="http://schemas.microsoft.com/office/powerpoint/2010/main" val="1285857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Examples</a:t>
            </a:r>
            <a:r>
              <a:rPr lang="en-GB" baseline="0" dirty="0" smtClean="0"/>
              <a:t> of extra vowel sounds being added to sounds e.g. </a:t>
            </a:r>
            <a:r>
              <a:rPr lang="en-GB" baseline="0" dirty="0" err="1" smtClean="0"/>
              <a:t>Buh</a:t>
            </a:r>
            <a:r>
              <a:rPr lang="en-GB" baseline="0" dirty="0" smtClean="0"/>
              <a:t>, </a:t>
            </a:r>
            <a:r>
              <a:rPr lang="en-GB" baseline="0" dirty="0" err="1" smtClean="0"/>
              <a:t>cuh</a:t>
            </a:r>
            <a:r>
              <a:rPr lang="en-GB" baseline="0" dirty="0" smtClean="0"/>
              <a:t>, </a:t>
            </a:r>
          </a:p>
          <a:p>
            <a:r>
              <a:rPr lang="en-GB" baseline="0" dirty="0" smtClean="0"/>
              <a:t>Explain that it is very hard to sound ‘w’ without adding an extra sound.</a:t>
            </a:r>
          </a:p>
          <a:p>
            <a:r>
              <a:rPr lang="en-GB" baseline="0" dirty="0" smtClean="0"/>
              <a:t>Say all the sounds  - using the </a:t>
            </a:r>
            <a:r>
              <a:rPr lang="en-GB" baseline="0" dirty="0" err="1" smtClean="0"/>
              <a:t>smartbook</a:t>
            </a:r>
            <a:r>
              <a:rPr lang="en-GB" baseline="0" dirty="0" smtClean="0"/>
              <a:t> document.</a:t>
            </a:r>
          </a:p>
          <a:p>
            <a:r>
              <a:rPr lang="en-GB" baseline="0" dirty="0" smtClean="0"/>
              <a:t>Show examples of graphemes for the ‘</a:t>
            </a:r>
            <a:r>
              <a:rPr lang="en-GB" baseline="0" dirty="0" err="1" smtClean="0"/>
              <a:t>ai</a:t>
            </a:r>
            <a:r>
              <a:rPr lang="en-GB" baseline="0" dirty="0" smtClean="0"/>
              <a:t>’ sound – </a:t>
            </a:r>
            <a:r>
              <a:rPr lang="en-GB" baseline="0" dirty="0" err="1" smtClean="0"/>
              <a:t>ai</a:t>
            </a:r>
            <a:r>
              <a:rPr lang="en-GB" baseline="0" dirty="0" smtClean="0"/>
              <a:t>, ay, a-e, a.</a:t>
            </a:r>
            <a:endParaRPr lang="en-GB" dirty="0"/>
          </a:p>
        </p:txBody>
      </p:sp>
      <p:sp>
        <p:nvSpPr>
          <p:cNvPr id="4" name="Slide Number Placeholder 3"/>
          <p:cNvSpPr>
            <a:spLocks noGrp="1"/>
          </p:cNvSpPr>
          <p:nvPr>
            <p:ph type="sldNum" sz="quarter" idx="10"/>
          </p:nvPr>
        </p:nvSpPr>
        <p:spPr/>
        <p:txBody>
          <a:bodyPr/>
          <a:lstStyle/>
          <a:p>
            <a:fld id="{5DEF1B6D-DD7D-424B-97B7-F6FCD9F43FDC}"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EF1B6D-DD7D-424B-97B7-F6FCD9F43FDC}" type="slidenum">
              <a:rPr lang="en-GB" smtClean="0"/>
              <a:pPr/>
              <a:t>7</a:t>
            </a:fld>
            <a:endParaRPr lang="en-GB"/>
          </a:p>
        </p:txBody>
      </p:sp>
    </p:spTree>
    <p:extLst>
      <p:ext uri="{BB962C8B-B14F-4D97-AF65-F5344CB8AC3E}">
        <p14:creationId xmlns="" xmlns:p14="http://schemas.microsoft.com/office/powerpoint/2010/main" val="3241963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EF1B6D-DD7D-424B-97B7-F6FCD9F43FDC}" type="slidenum">
              <a:rPr lang="en-GB" smtClean="0"/>
              <a:pPr/>
              <a:t>14</a:t>
            </a:fld>
            <a:endParaRPr lang="en-GB"/>
          </a:p>
        </p:txBody>
      </p:sp>
    </p:spTree>
    <p:extLst>
      <p:ext uri="{BB962C8B-B14F-4D97-AF65-F5344CB8AC3E}">
        <p14:creationId xmlns="" xmlns:p14="http://schemas.microsoft.com/office/powerpoint/2010/main" val="467301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On receiving</a:t>
            </a:r>
            <a:r>
              <a:rPr lang="en-GB" baseline="0" dirty="0" smtClean="0"/>
              <a:t> the results of this screening check do not consider it as a reading result as it is purely phonics.</a:t>
            </a:r>
            <a:endParaRPr lang="en-GB" dirty="0"/>
          </a:p>
        </p:txBody>
      </p:sp>
      <p:sp>
        <p:nvSpPr>
          <p:cNvPr id="4" name="Slide Number Placeholder 3"/>
          <p:cNvSpPr>
            <a:spLocks noGrp="1"/>
          </p:cNvSpPr>
          <p:nvPr>
            <p:ph type="sldNum" sz="quarter" idx="10"/>
          </p:nvPr>
        </p:nvSpPr>
        <p:spPr/>
        <p:txBody>
          <a:bodyPr/>
          <a:lstStyle/>
          <a:p>
            <a:fld id="{5DEF1B6D-DD7D-424B-97B7-F6FCD9F43FDC}"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B5D7CE2-BFBF-45FA-BD5E-A1491173A9E9}" type="datetimeFigureOut">
              <a:rPr lang="en-US" smtClean="0"/>
              <a:pPr/>
              <a:t>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5D7CE2-BFBF-45FA-BD5E-A1491173A9E9}" type="datetimeFigureOut">
              <a:rPr lang="en-US" smtClean="0"/>
              <a:pPr/>
              <a:t>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5D7CE2-BFBF-45FA-BD5E-A1491173A9E9}" type="datetimeFigureOut">
              <a:rPr lang="en-US" smtClean="0"/>
              <a:pPr/>
              <a:t>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5D7CE2-BFBF-45FA-BD5E-A1491173A9E9}" type="datetimeFigureOut">
              <a:rPr lang="en-US" smtClean="0"/>
              <a:pPr/>
              <a:t>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5D7CE2-BFBF-45FA-BD5E-A1491173A9E9}" type="datetimeFigureOut">
              <a:rPr lang="en-US" smtClean="0"/>
              <a:pPr/>
              <a:t>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B5D7CE2-BFBF-45FA-BD5E-A1491173A9E9}" type="datetimeFigureOut">
              <a:rPr lang="en-US" smtClean="0"/>
              <a:pPr/>
              <a:t>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B5D7CE2-BFBF-45FA-BD5E-A1491173A9E9}" type="datetimeFigureOut">
              <a:rPr lang="en-US" smtClean="0"/>
              <a:pPr/>
              <a:t>10/9/2019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B5D7CE2-BFBF-45FA-BD5E-A1491173A9E9}" type="datetimeFigureOut">
              <a:rPr lang="en-US" smtClean="0"/>
              <a:pPr/>
              <a:t>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D7CE2-BFBF-45FA-BD5E-A1491173A9E9}" type="datetimeFigureOut">
              <a:rPr lang="en-US" smtClean="0"/>
              <a:pPr/>
              <a:t>10/9/2019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D7CE2-BFBF-45FA-BD5E-A1491173A9E9}" type="datetimeFigureOut">
              <a:rPr lang="en-US" smtClean="0"/>
              <a:pPr/>
              <a:t>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D7CE2-BFBF-45FA-BD5E-A1491173A9E9}" type="datetimeFigureOut">
              <a:rPr lang="en-US" smtClean="0"/>
              <a:pPr/>
              <a:t>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DA725-1664-4C09-AAAA-B2811D10B6E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5D7CE2-BFBF-45FA-BD5E-A1491173A9E9}" type="datetimeFigureOut">
              <a:rPr lang="en-US" smtClean="0"/>
              <a:pPr/>
              <a:t>10/9/2019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DA725-1664-4C09-AAAA-B2811D10B6E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BqhXUW_v-1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8800" dirty="0" smtClean="0">
                <a:latin typeface="Comic Sans MS" pitchFamily="66" charset="0"/>
              </a:rPr>
              <a:t>Phonics</a:t>
            </a:r>
            <a:endParaRPr lang="en-GB" sz="8800" dirty="0">
              <a:latin typeface="Comic Sans MS" pitchFamily="66" charset="0"/>
            </a:endParaRPr>
          </a:p>
        </p:txBody>
      </p:sp>
      <p:pic>
        <p:nvPicPr>
          <p:cNvPr id="1026" name="Picture 2"/>
          <p:cNvPicPr>
            <a:picLocks noChangeAspect="1" noChangeArrowheads="1"/>
          </p:cNvPicPr>
          <p:nvPr/>
        </p:nvPicPr>
        <p:blipFill>
          <a:blip r:embed="rId3" cstate="print"/>
          <a:srcRect/>
          <a:stretch>
            <a:fillRect/>
          </a:stretch>
        </p:blipFill>
        <p:spPr bwMode="auto">
          <a:xfrm>
            <a:off x="2857488" y="3929066"/>
            <a:ext cx="2976541" cy="16593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195736" y="188640"/>
          <a:ext cx="5544616" cy="6465760"/>
        </p:xfrm>
        <a:graphic>
          <a:graphicData uri="http://schemas.openxmlformats.org/drawingml/2006/table">
            <a:tbl>
              <a:tblPr/>
              <a:tblGrid>
                <a:gridCol w="531220"/>
                <a:gridCol w="1162046"/>
                <a:gridCol w="3043453"/>
                <a:gridCol w="807897"/>
              </a:tblGrid>
              <a:tr h="185399">
                <a:tc gridSpan="2">
                  <a:txBody>
                    <a:bodyPr/>
                    <a:lstStyle/>
                    <a:p>
                      <a:pPr algn="l" fontAlgn="b"/>
                      <a:r>
                        <a:rPr lang="en-GB" sz="700" b="1" i="0" u="none" strike="noStrike" dirty="0">
                          <a:solidFill>
                            <a:srgbClr val="000000"/>
                          </a:solidFill>
                          <a:latin typeface="Comic Sans MS"/>
                        </a:rPr>
                        <a:t>Phase 3</a:t>
                      </a:r>
                    </a:p>
                  </a:txBody>
                  <a:tcPr marL="4842" marR="4842" marT="4842"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fontAlgn="b"/>
                      <a:endParaRPr lang="en-GB" sz="600" b="0" i="0" u="none" strike="noStrike">
                        <a:solidFill>
                          <a:srgbClr val="000000"/>
                        </a:solidFill>
                        <a:latin typeface="Calibri"/>
                      </a:endParaRPr>
                    </a:p>
                  </a:txBody>
                  <a:tcPr marL="4842" marR="4842" marT="484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600" b="0" i="0" u="none" strike="noStrike">
                        <a:solidFill>
                          <a:srgbClr val="000000"/>
                        </a:solidFill>
                        <a:latin typeface="Calibri"/>
                      </a:endParaRPr>
                    </a:p>
                  </a:txBody>
                  <a:tcPr marL="4842" marR="4842" marT="4842" marB="0" anchor="b">
                    <a:lnL>
                      <a:noFill/>
                    </a:lnL>
                    <a:lnR>
                      <a:noFill/>
                    </a:lnR>
                    <a:lnT>
                      <a:noFill/>
                    </a:lnT>
                    <a:lnB w="6350" cap="flat" cmpd="sng" algn="ctr">
                      <a:solidFill>
                        <a:srgbClr val="000000"/>
                      </a:solidFill>
                      <a:prstDash val="solid"/>
                      <a:round/>
                      <a:headEnd type="none" w="med" len="med"/>
                      <a:tailEnd type="none" w="med" len="med"/>
                    </a:lnB>
                  </a:tcPr>
                </a:tc>
              </a:tr>
              <a:tr h="243491">
                <a:tc>
                  <a:txBody>
                    <a:bodyPr/>
                    <a:lstStyle/>
                    <a:p>
                      <a:pPr algn="l" fontAlgn="b"/>
                      <a:r>
                        <a:rPr lang="en-GB" sz="600" b="1" i="0" u="none" strike="noStrike">
                          <a:solidFill>
                            <a:srgbClr val="000000"/>
                          </a:solidFill>
                          <a:latin typeface="Comic Sans MS"/>
                        </a:rPr>
                        <a:t>Week</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600" b="1" i="0" u="none" strike="noStrike">
                          <a:solidFill>
                            <a:srgbClr val="000000"/>
                          </a:solidFill>
                          <a:latin typeface="Comic Sans MS"/>
                        </a:rPr>
                        <a:t>Letters and sound</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600" b="1" i="0" u="none" strike="noStrike">
                          <a:solidFill>
                            <a:srgbClr val="000000"/>
                          </a:solidFill>
                          <a:latin typeface="Comic Sans MS"/>
                        </a:rPr>
                        <a:t>Word building examples</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600" b="1" i="0" u="none" strike="noStrike">
                          <a:solidFill>
                            <a:srgbClr val="000000"/>
                          </a:solidFill>
                          <a:latin typeface="Comic Sans MS"/>
                        </a:rPr>
                        <a:t>CEW</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55320">
                <a:tc rowSpan="5">
                  <a:txBody>
                    <a:bodyPr/>
                    <a:lstStyle/>
                    <a:p>
                      <a:pPr algn="r" fontAlgn="ctr"/>
                      <a:r>
                        <a:rPr lang="en-GB" sz="600" b="0" i="0" u="none" strike="noStrike">
                          <a:solidFill>
                            <a:srgbClr val="000000"/>
                          </a:solidFill>
                          <a:latin typeface="Comic Sans MS"/>
                        </a:rPr>
                        <a:t>1</a:t>
                      </a:r>
                    </a:p>
                  </a:txBody>
                  <a:tcPr marL="4842" marR="4842" marT="48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omic Sans MS"/>
                        </a:rPr>
                        <a:t>j-</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jam jab jug jog job jet</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v-</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van vet vat</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w-</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latin typeface="Comic Sans MS"/>
                        </a:rPr>
                        <a:t>win wig wag web wax</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will</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x</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mix fix box tax six</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Tricky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to the no go I into (reading)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rowSpan="5">
                  <a:txBody>
                    <a:bodyPr/>
                    <a:lstStyle/>
                    <a:p>
                      <a:pPr algn="r" fontAlgn="ctr"/>
                      <a:r>
                        <a:rPr lang="en-GB" sz="600" b="0" i="0" u="none" strike="noStrike">
                          <a:solidFill>
                            <a:srgbClr val="000000"/>
                          </a:solidFill>
                          <a:latin typeface="Comic Sans MS"/>
                        </a:rPr>
                        <a:t>2</a:t>
                      </a:r>
                    </a:p>
                  </a:txBody>
                  <a:tcPr marL="4842" marR="4842" marT="48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omic Sans MS"/>
                        </a:rPr>
                        <a:t>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yes yet yap yell</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z-</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zip zigzag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zz</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buzz jazz</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qu-</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quit quiz quick quack</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Tricky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we me (reading) to the (spelling)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rowSpan="5">
                  <a:txBody>
                    <a:bodyPr/>
                    <a:lstStyle/>
                    <a:p>
                      <a:pPr algn="r" fontAlgn="ctr"/>
                      <a:r>
                        <a:rPr lang="en-GB" sz="600" b="0" i="0" u="none" strike="noStrike">
                          <a:solidFill>
                            <a:srgbClr val="000000"/>
                          </a:solidFill>
                          <a:latin typeface="Comic Sans MS"/>
                        </a:rPr>
                        <a:t>3</a:t>
                      </a:r>
                    </a:p>
                  </a:txBody>
                  <a:tcPr marL="4842" marR="4842" marT="48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omic Sans MS"/>
                        </a:rPr>
                        <a:t>ch-/-ch</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chop chin chip chill check such rich much</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sh-/-sh</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ship shop shed shell fish cash rush</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th-/-th</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GB" sz="1000" b="0" i="0" u="none" strike="noStrike">
                          <a:solidFill>
                            <a:srgbClr val="000000"/>
                          </a:solidFill>
                          <a:latin typeface="Comic Sans MS"/>
                        </a:rPr>
                        <a:t>thin thick moth           /      that this them then with</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ring rang hang song wing king long sing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Tricky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he she be (reading)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rowSpan="5">
                  <a:txBody>
                    <a:bodyPr/>
                    <a:lstStyle/>
                    <a:p>
                      <a:pPr algn="r" fontAlgn="ctr"/>
                      <a:r>
                        <a:rPr lang="en-GB" sz="600" b="0" i="0" u="none" strike="noStrike">
                          <a:solidFill>
                            <a:srgbClr val="000000"/>
                          </a:solidFill>
                          <a:latin typeface="Comic Sans MS"/>
                        </a:rPr>
                        <a:t>4</a:t>
                      </a:r>
                    </a:p>
                  </a:txBody>
                  <a:tcPr marL="4842" marR="4842" marT="48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omic Sans MS"/>
                        </a:rPr>
                        <a:t>ai</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wait hail pain aim sail main tail rain bait</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ee</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feel weep feet jeep meet week deep keep</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see</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igh</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high sigh light might night right sight fight tight</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oa</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coat load goat loaf road soap oak toad</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Tricky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was (reading)  no go (spelling)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rowSpan="5">
                  <a:txBody>
                    <a:bodyPr/>
                    <a:lstStyle/>
                    <a:p>
                      <a:pPr algn="r" fontAlgn="ctr"/>
                      <a:r>
                        <a:rPr lang="en-GB" sz="600" b="0" i="0" u="none" strike="noStrike">
                          <a:solidFill>
                            <a:srgbClr val="000000"/>
                          </a:solidFill>
                          <a:latin typeface="Comic Sans MS"/>
                        </a:rPr>
                        <a:t>5</a:t>
                      </a:r>
                    </a:p>
                  </a:txBody>
                  <a:tcPr marL="4842" marR="4842" marT="48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omic Sans MS"/>
                        </a:rPr>
                        <a:t>oi</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oil boil coin join soil</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oo (long)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latin typeface="Comic Sans MS"/>
                        </a:rPr>
                        <a:t>zoo boot hoof zoom cool food root moon</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too</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oo (short)</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foot cook good book took wood wool hook</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look</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ow</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owl cow how town</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down now</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Tricky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my (reading)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rowSpan="4">
                  <a:txBody>
                    <a:bodyPr/>
                    <a:lstStyle/>
                    <a:p>
                      <a:pPr algn="r" fontAlgn="ctr"/>
                      <a:r>
                        <a:rPr lang="en-GB" sz="600" b="0" i="0" u="none" strike="noStrike">
                          <a:solidFill>
                            <a:srgbClr val="000000"/>
                          </a:solidFill>
                          <a:latin typeface="Comic Sans MS"/>
                        </a:rPr>
                        <a:t>6</a:t>
                      </a:r>
                    </a:p>
                  </a:txBody>
                  <a:tcPr marL="4842" marR="4842" marT="48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omic Sans MS"/>
                        </a:rPr>
                        <a:t>ar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bar car bark card cart hard jar park</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air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air chair fair hair lair pair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ear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ear dear fear hear gear near tear year rear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Tricky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you (reading)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rowSpan="5">
                  <a:txBody>
                    <a:bodyPr/>
                    <a:lstStyle/>
                    <a:p>
                      <a:pPr algn="r" fontAlgn="ctr"/>
                      <a:r>
                        <a:rPr lang="en-GB" sz="600" b="0" i="0" u="none" strike="noStrike">
                          <a:solidFill>
                            <a:srgbClr val="000000"/>
                          </a:solidFill>
                          <a:latin typeface="Comic Sans MS"/>
                        </a:rPr>
                        <a:t>7</a:t>
                      </a:r>
                    </a:p>
                  </a:txBody>
                  <a:tcPr marL="4842" marR="4842" marT="48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omic Sans MS"/>
                        </a:rPr>
                        <a:t>er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germ perm term</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ur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fur burn burp curl hurt surf turn</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or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fork cork sort born worn fort torn short</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for</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ure</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sure pure cure</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vMerge="1">
                  <a:txBody>
                    <a:bodyPr/>
                    <a:lstStyle/>
                    <a:p>
                      <a:endParaRPr lang="en-GB"/>
                    </a:p>
                  </a:txBody>
                  <a:tcPr/>
                </a:tc>
                <a:tc>
                  <a:txBody>
                    <a:bodyPr/>
                    <a:lstStyle/>
                    <a:p>
                      <a:pPr algn="l" fontAlgn="b"/>
                      <a:r>
                        <a:rPr lang="en-GB" sz="1100" b="0" i="0" u="none" strike="noStrike">
                          <a:solidFill>
                            <a:srgbClr val="000000"/>
                          </a:solidFill>
                          <a:latin typeface="Comic Sans MS"/>
                        </a:rPr>
                        <a:t>Tricky</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her they (reading)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320">
                <a:tc>
                  <a:txBody>
                    <a:bodyPr/>
                    <a:lstStyle/>
                    <a:p>
                      <a:pPr algn="ctr" fontAlgn="b"/>
                      <a:r>
                        <a:rPr lang="en-GB" sz="600" b="0" i="0" u="none" strike="noStrike">
                          <a:solidFill>
                            <a:srgbClr val="000000"/>
                          </a:solidFill>
                          <a:latin typeface="Comic Sans MS"/>
                        </a:rPr>
                        <a:t>wk 8-12</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omic Sans MS"/>
                        </a:rPr>
                        <a:t>Revise</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omic Sans MS"/>
                        </a:rPr>
                        <a:t>all are (reading)</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0000"/>
                          </a:solidFill>
                          <a:latin typeface="Comic Sans MS"/>
                        </a:rPr>
                        <a:t> </a:t>
                      </a:r>
                    </a:p>
                  </a:txBody>
                  <a:tcPr marL="4842" marR="4842" marT="48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63688" y="260675"/>
          <a:ext cx="5904656" cy="6464366"/>
        </p:xfrm>
        <a:graphic>
          <a:graphicData uri="http://schemas.openxmlformats.org/drawingml/2006/table">
            <a:tbl>
              <a:tblPr/>
              <a:tblGrid>
                <a:gridCol w="671985"/>
                <a:gridCol w="1255841"/>
                <a:gridCol w="3415006"/>
                <a:gridCol w="561824"/>
              </a:tblGrid>
              <a:tr h="198642">
                <a:tc>
                  <a:txBody>
                    <a:bodyPr/>
                    <a:lstStyle/>
                    <a:p>
                      <a:pPr algn="l" fontAlgn="b"/>
                      <a:r>
                        <a:rPr lang="en-GB" sz="700" b="1" i="0" u="none" strike="noStrike">
                          <a:solidFill>
                            <a:srgbClr val="000000"/>
                          </a:solidFill>
                          <a:latin typeface="Comic Sans MS"/>
                        </a:rPr>
                        <a:t>Phase 4</a:t>
                      </a:r>
                    </a:p>
                  </a:txBody>
                  <a:tcPr marL="4671" marR="4671" marT="4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600" b="0" i="0" u="none" strike="noStrike">
                        <a:solidFill>
                          <a:srgbClr val="000000"/>
                        </a:solidFill>
                        <a:latin typeface="Calibri"/>
                      </a:endParaRPr>
                    </a:p>
                  </a:txBody>
                  <a:tcPr marL="4671" marR="4671" marT="4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600" b="0" i="0" u="none" strike="noStrike">
                        <a:solidFill>
                          <a:srgbClr val="000000"/>
                        </a:solidFill>
                        <a:latin typeface="Calibri"/>
                      </a:endParaRPr>
                    </a:p>
                  </a:txBody>
                  <a:tcPr marL="4671" marR="4671" marT="4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600" b="0" i="0" u="none" strike="noStrike">
                        <a:solidFill>
                          <a:srgbClr val="000000"/>
                        </a:solidFill>
                        <a:latin typeface="Calibri"/>
                      </a:endParaRPr>
                    </a:p>
                  </a:txBody>
                  <a:tcPr marL="4671" marR="4671" marT="4671" marB="0" anchor="b">
                    <a:lnL>
                      <a:noFill/>
                    </a:lnL>
                    <a:lnR>
                      <a:noFill/>
                    </a:lnR>
                    <a:lnT>
                      <a:noFill/>
                    </a:lnT>
                    <a:lnB w="6350" cap="flat" cmpd="sng" algn="ctr">
                      <a:solidFill>
                        <a:srgbClr val="000000"/>
                      </a:solidFill>
                      <a:prstDash val="solid"/>
                      <a:round/>
                      <a:headEnd type="none" w="med" len="med"/>
                      <a:tailEnd type="none" w="med" len="med"/>
                    </a:lnB>
                  </a:tcPr>
                </a:tc>
              </a:tr>
              <a:tr h="172157">
                <a:tc>
                  <a:txBody>
                    <a:bodyPr/>
                    <a:lstStyle/>
                    <a:p>
                      <a:pPr algn="l" fontAlgn="b"/>
                      <a:r>
                        <a:rPr lang="en-GB" sz="600" b="1" i="0" u="none" strike="noStrike">
                          <a:solidFill>
                            <a:srgbClr val="000000"/>
                          </a:solidFill>
                          <a:latin typeface="Comic Sans MS"/>
                        </a:rPr>
                        <a:t>Week</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600" b="1" i="0" u="none" strike="noStrike">
                          <a:solidFill>
                            <a:srgbClr val="000000"/>
                          </a:solidFill>
                          <a:latin typeface="Comic Sans MS"/>
                        </a:rPr>
                        <a:t>Letters and sound</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600" b="1" i="0" u="none" strike="noStrike">
                          <a:solidFill>
                            <a:srgbClr val="000000"/>
                          </a:solidFill>
                          <a:latin typeface="Comic Sans MS"/>
                        </a:rPr>
                        <a:t>Word building examples</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600" b="1" i="0" u="none" strike="noStrike">
                          <a:solidFill>
                            <a:srgbClr val="000000"/>
                          </a:solidFill>
                          <a:latin typeface="Comic Sans MS"/>
                        </a:rPr>
                        <a:t>CEW</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45671">
                <a:tc rowSpan="6">
                  <a:txBody>
                    <a:bodyPr/>
                    <a:lstStyle/>
                    <a:p>
                      <a:pPr algn="r" fontAlgn="ctr"/>
                      <a:r>
                        <a:rPr lang="en-GB" sz="500" b="0" i="0" u="none" strike="noStrike">
                          <a:solidFill>
                            <a:srgbClr val="000000"/>
                          </a:solidFill>
                          <a:latin typeface="Comic Sans MS"/>
                        </a:rPr>
                        <a:t>1</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nest best chest cost lost gust toast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just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nd</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band land hand pond fond wind windmill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mp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lamp damp camp limp chimp jump hump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nt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tent dent hunt joint paint burnt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went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nk</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bank thank sink think bunk chunk</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Tricky</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said so (reading)    he she we me be (spelling)</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rowSpan="6">
                  <a:txBody>
                    <a:bodyPr/>
                    <a:lstStyle/>
                    <a:p>
                      <a:pPr algn="r" fontAlgn="ctr"/>
                      <a:r>
                        <a:rPr lang="en-GB" sz="500" b="0" i="0" u="none" strike="noStrike">
                          <a:solidFill>
                            <a:srgbClr val="000000"/>
                          </a:solidFill>
                          <a:latin typeface="Comic Sans MS"/>
                        </a:rPr>
                        <a:t>2</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ft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gift lift shift tuft theft soft softest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sk</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ask task tusk husk desktop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lt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tilt belt felt melt melting shelter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lp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gulp helpdesk helper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others</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golf shelf (-lf) milk (-lk) kept (-pt) next (-xt)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Tricky</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have you like come (reading)   was you (spelling)</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rowSpan="7">
                  <a:txBody>
                    <a:bodyPr/>
                    <a:lstStyle/>
                    <a:p>
                      <a:pPr algn="r" fontAlgn="ctr"/>
                      <a:r>
                        <a:rPr lang="en-GB" sz="500" b="0" i="0" u="none" strike="noStrike">
                          <a:solidFill>
                            <a:srgbClr val="000000"/>
                          </a:solidFill>
                          <a:latin typeface="Comic Sans MS"/>
                        </a:rPr>
                        <a:t>3</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tr-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trip tree train trash trail trend trust trunk</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dr-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drank drift droop drop drift driftwood</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children</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gr-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grab green grip groan grunt grant grasp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cr-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creep crash crisp cramp crust crept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br-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brand bring brush brown brass</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fr-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frog fresh frost frown freshness</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from</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Tricky</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were there little one (reading)   they all are (spelling)</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rowSpan="7">
                  <a:txBody>
                    <a:bodyPr/>
                    <a:lstStyle/>
                    <a:p>
                      <a:pPr algn="r" fontAlgn="ctr"/>
                      <a:r>
                        <a:rPr lang="en-GB" sz="500" b="0" i="0" u="none" strike="noStrike">
                          <a:solidFill>
                            <a:srgbClr val="000000"/>
                          </a:solidFill>
                          <a:latin typeface="Comic Sans MS"/>
                        </a:rPr>
                        <a:t>4</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bl-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bleed blend blink blank blast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fl-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flag flair float floating</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gl-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glad glass glint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pl-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plan plum plump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cl-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clamp clown clear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sl-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slept slant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Tricky</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do when out what (reading)    my her (spelling)</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rowSpan="5">
                  <a:txBody>
                    <a:bodyPr/>
                    <a:lstStyle/>
                    <a:p>
                      <a:pPr algn="r" fontAlgn="ctr"/>
                      <a:r>
                        <a:rPr lang="en-GB" sz="500" b="0" i="0" u="none" strike="noStrike">
                          <a:solidFill>
                            <a:srgbClr val="000000"/>
                          </a:solidFill>
                          <a:latin typeface="Comic Sans MS"/>
                        </a:rPr>
                        <a:t>5</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spot spin spoil spoon sport speech spend</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st-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stop step steep start star stair stand stamp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tw-</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twin twist twisting</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sm-</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smell smart smear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others</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printer (pr) scoop (sc) skunk (sk) sniff (sn)</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rowSpan="5">
                  <a:txBody>
                    <a:bodyPr/>
                    <a:lstStyle/>
                    <a:p>
                      <a:pPr algn="r" fontAlgn="ctr"/>
                      <a:r>
                        <a:rPr lang="en-GB" sz="500" b="0" i="0" u="none" strike="noStrike">
                          <a:solidFill>
                            <a:srgbClr val="000000"/>
                          </a:solidFill>
                          <a:latin typeface="Comic Sans MS"/>
                        </a:rPr>
                        <a:t>6</a:t>
                      </a:r>
                    </a:p>
                  </a:txBody>
                  <a:tcPr marL="4671" marR="4671" marT="4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nch</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bench drench trench punch crunch lunchbox</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it's</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scr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scrunch scrap</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shr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shrink</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str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strap string street</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vMerge="1">
                  <a:txBody>
                    <a:bodyPr/>
                    <a:lstStyle/>
                    <a:p>
                      <a:endParaRPr lang="en-GB"/>
                    </a:p>
                  </a:txBody>
                  <a:tcPr/>
                </a:tc>
                <a:tc>
                  <a:txBody>
                    <a:bodyPr/>
                    <a:lstStyle/>
                    <a:p>
                      <a:pPr algn="l" fontAlgn="b"/>
                      <a:r>
                        <a:rPr lang="en-GB" sz="1050" b="0" i="0" u="none" strike="noStrike">
                          <a:solidFill>
                            <a:srgbClr val="000000"/>
                          </a:solidFill>
                          <a:latin typeface="Comic Sans MS"/>
                        </a:rPr>
                        <a:t>thr</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thrust thrush thrill</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671">
                <a:tc>
                  <a:txBody>
                    <a:bodyPr/>
                    <a:lstStyle/>
                    <a:p>
                      <a:pPr algn="ctr" fontAlgn="b"/>
                      <a:r>
                        <a:rPr lang="en-GB" sz="500" b="0" i="0" u="none" strike="noStrike">
                          <a:solidFill>
                            <a:srgbClr val="000000"/>
                          </a:solidFill>
                          <a:latin typeface="Comic Sans MS"/>
                        </a:rPr>
                        <a:t>wk 8-12</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Revise</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a:solidFill>
                            <a:srgbClr val="000000"/>
                          </a:solidFill>
                          <a:latin typeface="Comic Sans MS"/>
                        </a:rPr>
                        <a:t>all are (reading)</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50" b="0" i="0" u="none" strike="noStrike" dirty="0">
                          <a:solidFill>
                            <a:srgbClr val="000000"/>
                          </a:solidFill>
                          <a:latin typeface="Comic Sans MS"/>
                        </a:rPr>
                        <a:t> </a:t>
                      </a:r>
                    </a:p>
                  </a:txBody>
                  <a:tcPr marL="4671" marR="4671" marT="4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91680" y="260650"/>
          <a:ext cx="5904655" cy="6353189"/>
        </p:xfrm>
        <a:graphic>
          <a:graphicData uri="http://schemas.openxmlformats.org/drawingml/2006/table">
            <a:tbl>
              <a:tblPr/>
              <a:tblGrid>
                <a:gridCol w="278856"/>
                <a:gridCol w="1507147"/>
                <a:gridCol w="3275447"/>
                <a:gridCol w="843205"/>
              </a:tblGrid>
              <a:tr h="203048">
                <a:tc gridSpan="2">
                  <a:txBody>
                    <a:bodyPr/>
                    <a:lstStyle/>
                    <a:p>
                      <a:pPr algn="l" fontAlgn="b"/>
                      <a:r>
                        <a:rPr lang="en-GB" sz="700" b="1" i="0" u="none" strike="noStrike" dirty="0">
                          <a:solidFill>
                            <a:srgbClr val="000000"/>
                          </a:solidFill>
                          <a:latin typeface="Comic Sans MS"/>
                        </a:rPr>
                        <a:t>Phase 5 </a:t>
                      </a:r>
                      <a:r>
                        <a:rPr lang="en-GB" sz="700" b="1" i="0" u="none" strike="noStrike" dirty="0" smtClean="0">
                          <a:solidFill>
                            <a:srgbClr val="000000"/>
                          </a:solidFill>
                          <a:latin typeface="Comic Sans MS"/>
                        </a:rPr>
                        <a:t> Year 1</a:t>
                      </a:r>
                      <a:endParaRPr lang="en-GB" sz="700" b="1" i="0" u="none" strike="noStrike" dirty="0">
                        <a:solidFill>
                          <a:srgbClr val="000000"/>
                        </a:solidFill>
                        <a:latin typeface="Comic Sans MS"/>
                      </a:endParaRPr>
                    </a:p>
                  </a:txBody>
                  <a:tcPr marL="4718" marR="4718" marT="4718"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fontAlgn="b"/>
                      <a:endParaRPr lang="en-GB" sz="600" b="0" i="0" u="none" strike="noStrike">
                        <a:solidFill>
                          <a:srgbClr val="000000"/>
                        </a:solidFill>
                        <a:latin typeface="Comic Sans MS"/>
                      </a:endParaRPr>
                    </a:p>
                  </a:txBody>
                  <a:tcPr marL="4718" marR="4718" marT="471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600" b="0" i="0" u="none" strike="noStrike">
                        <a:solidFill>
                          <a:srgbClr val="000000"/>
                        </a:solidFill>
                        <a:latin typeface="Comic Sans MS"/>
                      </a:endParaRPr>
                    </a:p>
                  </a:txBody>
                  <a:tcPr marL="4718" marR="4718" marT="4718" marB="0" anchor="b">
                    <a:lnL>
                      <a:noFill/>
                    </a:lnL>
                    <a:lnR>
                      <a:noFill/>
                    </a:lnR>
                    <a:lnT>
                      <a:noFill/>
                    </a:lnT>
                    <a:lnB w="6350" cap="flat" cmpd="sng" algn="ctr">
                      <a:solidFill>
                        <a:srgbClr val="000000"/>
                      </a:solidFill>
                      <a:prstDash val="solid"/>
                      <a:round/>
                      <a:headEnd type="none" w="med" len="med"/>
                      <a:tailEnd type="none" w="med" len="med"/>
                    </a:lnB>
                  </a:tcPr>
                </a:tc>
              </a:tr>
              <a:tr h="269126">
                <a:tc>
                  <a:txBody>
                    <a:bodyPr/>
                    <a:lstStyle/>
                    <a:p>
                      <a:pPr algn="ctr" fontAlgn="ctr"/>
                      <a:r>
                        <a:rPr lang="en-GB" sz="600" b="0" i="0" u="none" strike="noStrike">
                          <a:solidFill>
                            <a:srgbClr val="000000"/>
                          </a:solidFill>
                          <a:latin typeface="Comic Sans MS"/>
                        </a:rPr>
                        <a:t>Week</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GB" sz="600" b="0" i="0" u="none" strike="noStrike">
                          <a:solidFill>
                            <a:srgbClr val="000000"/>
                          </a:solidFill>
                          <a:latin typeface="Comic Sans MS"/>
                        </a:rPr>
                        <a:t>Letters/ Sounds</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GB" sz="600" b="0" i="0" u="none" strike="noStrike">
                          <a:solidFill>
                            <a:srgbClr val="000000"/>
                          </a:solidFill>
                          <a:latin typeface="Comic Sans MS"/>
                        </a:rPr>
                        <a:t>Word building examples</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GB" sz="600" b="0" i="0" u="none" strike="noStrike">
                          <a:solidFill>
                            <a:srgbClr val="000000"/>
                          </a:solidFill>
                          <a:latin typeface="Comic Sans MS"/>
                        </a:rPr>
                        <a:t>CEW</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48902">
                <a:tc rowSpan="5">
                  <a:txBody>
                    <a:bodyPr/>
                    <a:lstStyle/>
                    <a:p>
                      <a:pPr algn="ctr" fontAlgn="ctr"/>
                      <a:r>
                        <a:rPr lang="en-GB" sz="500" b="0" i="0" u="none" strike="noStrike">
                          <a:solidFill>
                            <a:srgbClr val="000000"/>
                          </a:solidFill>
                          <a:latin typeface="Comic Sans MS"/>
                        </a:rPr>
                        <a:t>1</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ay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play, may, say, stray, clay, spray, tray</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day</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ou</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out, cloud, scout, found, proud, sprout</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house, about</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ie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pie, tie, die, cried, tried, spied, fried</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ea</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sea, seat, meat, treat, heap, least, repeat</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Tricky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oh, their (reading) said, so (spelling)</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rowSpan="5">
                  <a:txBody>
                    <a:bodyPr/>
                    <a:lstStyle/>
                    <a:p>
                      <a:pPr algn="ctr" fontAlgn="ctr"/>
                      <a:r>
                        <a:rPr lang="en-GB" sz="500" b="0" i="0" u="none" strike="noStrike">
                          <a:solidFill>
                            <a:srgbClr val="000000"/>
                          </a:solidFill>
                          <a:latin typeface="Comic Sans MS"/>
                        </a:rPr>
                        <a:t>2</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oy</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boy, toy, joy, oyster, destroy, enjoy, royal</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ir</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girl, sir, bird, shirt, skirt, birth, third, first</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ue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blue, clue, glue, true, issue, tissue, venue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aw</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paw, raw, claw, jaw, lawn, yawn, law</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Tricky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people, Mr. Mrs. (reading) have like (spelling)</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rowSpan="6">
                  <a:txBody>
                    <a:bodyPr/>
                    <a:lstStyle/>
                    <a:p>
                      <a:pPr algn="ctr" fontAlgn="ctr"/>
                      <a:r>
                        <a:rPr lang="en-GB" sz="500" b="0" i="0" u="none" strike="noStrike">
                          <a:solidFill>
                            <a:srgbClr val="000000"/>
                          </a:solidFill>
                          <a:latin typeface="Comic Sans MS"/>
                        </a:rPr>
                        <a:t>3</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wh</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when, which, wheel, whisper</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ph</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phonics, dolphin, elephant, alphabet</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ew</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new, few, stew, blew, chew, grew, drew, screw</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oe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900" b="0" i="0" u="none" strike="noStrike">
                          <a:solidFill>
                            <a:srgbClr val="000000"/>
                          </a:solidFill>
                          <a:latin typeface="Comic Sans MS"/>
                        </a:rPr>
                        <a:t>toe, hoe, doe, foe, woe, goes, tomatoes</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au</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haul, launch, haunted, August, author</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Tricky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looked, called (reading) some, come (spelling)</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rowSpan="8">
                  <a:txBody>
                    <a:bodyPr/>
                    <a:lstStyle/>
                    <a:p>
                      <a:pPr algn="ctr" fontAlgn="ctr"/>
                      <a:r>
                        <a:rPr lang="en-GB" sz="500" b="0" i="0" u="none" strike="noStrike">
                          <a:solidFill>
                            <a:srgbClr val="000000"/>
                          </a:solidFill>
                          <a:latin typeface="Comic Sans MS"/>
                        </a:rPr>
                        <a:t>4</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a-e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take, game, race, snake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came, made, make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e-e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these, even, theme, gene, scene, complete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i-e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like, pine, ripe, shine, slide, prize, nice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time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o-e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bone, pole, home, alone, those, stone, woke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u-e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June, flute, prune, rude, rule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zh</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treasure, vision, television, pleasure, leisure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s  ge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visual, measure, usual, casual, beige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Tricky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asked (reading) were there (spelling)</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rowSpan="2">
                  <a:txBody>
                    <a:bodyPr/>
                    <a:lstStyle/>
                    <a:p>
                      <a:pPr algn="ctr" fontAlgn="ctr"/>
                      <a:r>
                        <a:rPr lang="en-GB" sz="500" b="0" i="0" u="none" strike="noStrike">
                          <a:solidFill>
                            <a:srgbClr val="000000"/>
                          </a:solidFill>
                          <a:latin typeface="Comic Sans MS"/>
                        </a:rPr>
                        <a:t>5</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GB" sz="900" b="0" i="0" u="none" strike="noStrike">
                          <a:solidFill>
                            <a:srgbClr val="000000"/>
                          </a:solidFill>
                          <a:latin typeface="Comic Sans MS"/>
                        </a:rPr>
                        <a:t>Alternative pronunciations of graphemes: c g ch y</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fontAlgn="b"/>
                      <a:r>
                        <a:rPr lang="en-GB" sz="900" b="0" i="0" u="none" strike="noStrike">
                          <a:solidFill>
                            <a:srgbClr val="000000"/>
                          </a:solidFill>
                          <a:latin typeface="Comic Sans MS"/>
                        </a:rPr>
                        <a:t>by</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Tricky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water, where, who, again, thought, through (reading) little(spelling)</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rowSpan="2">
                  <a:txBody>
                    <a:bodyPr/>
                    <a:lstStyle/>
                    <a:p>
                      <a:pPr algn="ctr" fontAlgn="ctr"/>
                      <a:r>
                        <a:rPr lang="en-GB" sz="500" b="0" i="0" u="none" strike="noStrike">
                          <a:solidFill>
                            <a:srgbClr val="000000"/>
                          </a:solidFill>
                          <a:latin typeface="Comic Sans MS"/>
                        </a:rPr>
                        <a:t>6</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GB" sz="900" b="0" i="0" u="none" strike="noStrike">
                          <a:solidFill>
                            <a:srgbClr val="000000"/>
                          </a:solidFill>
                          <a:latin typeface="Comic Sans MS"/>
                        </a:rPr>
                        <a:t>Alternative pronunciations of graphemes: a I o u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fontAlgn="b"/>
                      <a:r>
                        <a:rPr lang="en-GB" sz="900" b="0" i="0" u="none" strike="noStrike">
                          <a:solidFill>
                            <a:srgbClr val="000000"/>
                          </a:solidFill>
                          <a:latin typeface="Comic Sans MS"/>
                        </a:rPr>
                        <a:t>old</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Tricky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work, mouse, many, laughed, because (reading) one, do, out (spelling)</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rowSpan="2">
                  <a:txBody>
                    <a:bodyPr/>
                    <a:lstStyle/>
                    <a:p>
                      <a:pPr algn="ctr" fontAlgn="ctr"/>
                      <a:r>
                        <a:rPr lang="en-GB" sz="500" b="0" i="0" u="none" strike="noStrike">
                          <a:solidFill>
                            <a:srgbClr val="000000"/>
                          </a:solidFill>
                          <a:latin typeface="Comic Sans MS"/>
                        </a:rPr>
                        <a:t>7</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GB" sz="900" b="0" i="0" u="none" strike="noStrike">
                          <a:solidFill>
                            <a:srgbClr val="000000"/>
                          </a:solidFill>
                          <a:latin typeface="Comic Sans MS"/>
                        </a:rPr>
                        <a:t>Alternative pronounciations of graphemes: ea, ie, er, ow, ou</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b"/>
                      <a:r>
                        <a:rPr lang="en-GB" sz="900" b="0" i="0" u="none" strike="noStrike">
                          <a:solidFill>
                            <a:srgbClr val="000000"/>
                          </a:solidFill>
                          <a:latin typeface="Comic Sans MS"/>
                        </a:rPr>
                        <a:t>Tricky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different  any eyes friends once please (reading) when what (spelling)</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5607">
                <a:tc rowSpan="3">
                  <a:txBody>
                    <a:bodyPr/>
                    <a:lstStyle/>
                    <a:p>
                      <a:pPr algn="ctr" fontAlgn="ctr"/>
                      <a:r>
                        <a:rPr lang="en-GB" sz="500" b="0" i="0" u="none" strike="noStrike">
                          <a:solidFill>
                            <a:srgbClr val="000000"/>
                          </a:solidFill>
                          <a:latin typeface="Comic Sans MS"/>
                        </a:rPr>
                        <a:t>8--30</a:t>
                      </a:r>
                    </a:p>
                  </a:txBody>
                  <a:tcPr marL="4718" marR="4718" marT="47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latin typeface="Comic Sans MS"/>
                        </a:rPr>
                        <a:t>Alternative spellings of phonemes: /c/ /ch/ /f/ /j/ /m/ /n/ /ng/ /r/ /s/ /sh/ /v/ /w/ /e/ /i/ /o/ /u/ /ai/</a:t>
                      </a:r>
                    </a:p>
                  </a:txBody>
                  <a:tcPr marL="4718" marR="4718" marT="47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latin typeface="Comic Sans MS"/>
                        </a:rPr>
                        <a:t> </a:t>
                      </a:r>
                    </a:p>
                  </a:txBody>
                  <a:tcPr marL="4718" marR="4718" marT="47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very</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gridSpan="2">
                  <a:txBody>
                    <a:bodyPr/>
                    <a:lstStyle/>
                    <a:p>
                      <a:pPr algn="l" fontAlgn="t"/>
                      <a:r>
                        <a:rPr lang="en-GB" sz="900" b="0" i="0" u="none" strike="noStrike">
                          <a:solidFill>
                            <a:srgbClr val="000000"/>
                          </a:solidFill>
                          <a:latin typeface="Comic Sans MS"/>
                        </a:rPr>
                        <a:t>/ee/ /igh/ /oa/ /oo/ /oo/ /ar/ /or/ /ur/ /ow/ /oi/ /ear/ /air/ /ure/ /er/</a:t>
                      </a:r>
                    </a:p>
                  </a:txBody>
                  <a:tcPr marL="4718" marR="4718" marT="47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fontAlgn="b"/>
                      <a:r>
                        <a:rPr lang="en-GB" sz="900" b="0" i="0" u="none" strike="noStrike">
                          <a:solidFill>
                            <a:srgbClr val="000000"/>
                          </a:solidFill>
                          <a:latin typeface="Comic Sans MS"/>
                        </a:rPr>
                        <a:t>your</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902">
                <a:tc vMerge="1">
                  <a:txBody>
                    <a:bodyPr/>
                    <a:lstStyle/>
                    <a:p>
                      <a:endParaRPr lang="en-GB"/>
                    </a:p>
                  </a:txBody>
                  <a:tcPr/>
                </a:tc>
                <a:tc>
                  <a:txBody>
                    <a:bodyPr/>
                    <a:lstStyle/>
                    <a:p>
                      <a:pPr algn="l" fontAlgn="t"/>
                      <a:r>
                        <a:rPr lang="en-GB" sz="900" b="0" i="0" u="none" strike="noStrike">
                          <a:solidFill>
                            <a:srgbClr val="000000"/>
                          </a:solidFill>
                          <a:latin typeface="Comic Sans MS"/>
                        </a:rPr>
                        <a:t>Tricky </a:t>
                      </a:r>
                    </a:p>
                  </a:txBody>
                  <a:tcPr marL="4718" marR="4718" marT="47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latin typeface="Comic Sans MS"/>
                        </a:rPr>
                        <a:t>oh their people Mr. Mrs&gt; looked called asked (spelling)</a:t>
                      </a:r>
                    </a:p>
                  </a:txBody>
                  <a:tcPr marL="4718" marR="4718" marT="47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dirty="0">
                          <a:solidFill>
                            <a:srgbClr val="000000"/>
                          </a:solidFill>
                          <a:latin typeface="Comic Sans MS"/>
                        </a:rPr>
                        <a:t>here</a:t>
                      </a:r>
                    </a:p>
                  </a:txBody>
                  <a:tcPr marL="4718" marR="4718" marT="47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1"/>
          <p:cNvPicPr>
            <a:picLocks noChangeAspect="1" noChangeArrowheads="1"/>
          </p:cNvPicPr>
          <p:nvPr/>
        </p:nvPicPr>
        <p:blipFill>
          <a:blip r:embed="rId2" cstate="print"/>
          <a:srcRect/>
          <a:stretch>
            <a:fillRect/>
          </a:stretch>
        </p:blipFill>
        <p:spPr bwMode="auto">
          <a:xfrm>
            <a:off x="251520" y="260648"/>
            <a:ext cx="8722568" cy="605086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04664"/>
            <a:ext cx="7416824" cy="5909310"/>
          </a:xfrm>
          <a:prstGeom prst="rect">
            <a:avLst/>
          </a:prstGeom>
        </p:spPr>
        <p:txBody>
          <a:bodyPr wrap="square">
            <a:spAutoFit/>
          </a:bodyPr>
          <a:lstStyle/>
          <a:p>
            <a:r>
              <a:rPr lang="en-GB" dirty="0" smtClean="0">
                <a:latin typeface="Comic Sans MS" panose="030F0702030302020204" pitchFamily="66" charset="0"/>
              </a:rPr>
              <a:t>A phonics session follows the same routines.</a:t>
            </a:r>
          </a:p>
          <a:p>
            <a:pPr algn="ctr">
              <a:buFont typeface="Arial" pitchFamily="34" charset="0"/>
              <a:buChar char="•"/>
            </a:pPr>
            <a:r>
              <a:rPr lang="en-GB" dirty="0" smtClean="0">
                <a:latin typeface="Comic Sans MS" panose="030F0702030302020204" pitchFamily="66" charset="0"/>
              </a:rPr>
              <a:t>Introduction</a:t>
            </a:r>
          </a:p>
          <a:p>
            <a:pPr algn="ctr">
              <a:buFont typeface="Arial" pitchFamily="34" charset="0"/>
              <a:buChar char="•"/>
            </a:pPr>
            <a:r>
              <a:rPr lang="en-GB" dirty="0" smtClean="0">
                <a:latin typeface="Comic Sans MS" panose="030F0702030302020204" pitchFamily="66" charset="0"/>
              </a:rPr>
              <a:t>Revisit and review</a:t>
            </a:r>
          </a:p>
          <a:p>
            <a:pPr algn="ctr">
              <a:buFont typeface="Arial" pitchFamily="34" charset="0"/>
              <a:buChar char="•"/>
            </a:pPr>
            <a:r>
              <a:rPr lang="en-GB" dirty="0" smtClean="0">
                <a:latin typeface="Comic Sans MS" panose="030F0702030302020204" pitchFamily="66" charset="0"/>
              </a:rPr>
              <a:t>Teach</a:t>
            </a:r>
          </a:p>
          <a:p>
            <a:pPr algn="ctr">
              <a:buFont typeface="Arial" pitchFamily="34" charset="0"/>
              <a:buChar char="•"/>
            </a:pPr>
            <a:r>
              <a:rPr lang="en-GB" dirty="0" smtClean="0">
                <a:latin typeface="Comic Sans MS" panose="030F0702030302020204" pitchFamily="66" charset="0"/>
              </a:rPr>
              <a:t>Practise</a:t>
            </a:r>
          </a:p>
          <a:p>
            <a:pPr algn="ctr">
              <a:buFont typeface="Arial" pitchFamily="34" charset="0"/>
              <a:buChar char="•"/>
            </a:pPr>
            <a:r>
              <a:rPr lang="en-GB" dirty="0" smtClean="0">
                <a:latin typeface="Comic Sans MS" panose="030F0702030302020204" pitchFamily="66" charset="0"/>
              </a:rPr>
              <a:t>Apply</a:t>
            </a:r>
          </a:p>
          <a:p>
            <a:pPr algn="ctr">
              <a:buFont typeface="Arial" pitchFamily="34" charset="0"/>
              <a:buChar char="•"/>
            </a:pPr>
            <a:r>
              <a:rPr lang="en-GB" dirty="0" smtClean="0">
                <a:latin typeface="Comic Sans MS" panose="030F0702030302020204" pitchFamily="66" charset="0"/>
              </a:rPr>
              <a:t>Assess</a:t>
            </a:r>
          </a:p>
          <a:p>
            <a:endParaRPr lang="en-GB" dirty="0" smtClean="0">
              <a:latin typeface="Comic Sans MS" panose="030F0702030302020204" pitchFamily="66" charset="0"/>
            </a:endParaRPr>
          </a:p>
          <a:p>
            <a:r>
              <a:rPr lang="en-GB" dirty="0" smtClean="0">
                <a:latin typeface="Comic Sans MS" panose="030F0702030302020204" pitchFamily="66" charset="0"/>
              </a:rPr>
              <a:t>Key elements within a session are:</a:t>
            </a:r>
          </a:p>
          <a:p>
            <a:endParaRPr lang="en-GB" dirty="0">
              <a:latin typeface="Comic Sans MS" panose="030F0702030302020204" pitchFamily="66" charset="0"/>
            </a:endParaRPr>
          </a:p>
          <a:p>
            <a:r>
              <a:rPr lang="en-GB" b="1" dirty="0">
                <a:latin typeface="Comic Sans MS" panose="030F0702030302020204" pitchFamily="66" charset="0"/>
              </a:rPr>
              <a:t>Blending</a:t>
            </a:r>
            <a:r>
              <a:rPr lang="en-GB" dirty="0">
                <a:latin typeface="Comic Sans MS" panose="030F0702030302020204" pitchFamily="66" charset="0"/>
              </a:rPr>
              <a:t> </a:t>
            </a:r>
          </a:p>
          <a:p>
            <a:r>
              <a:rPr lang="en-GB" dirty="0">
                <a:latin typeface="Comic Sans MS" panose="030F0702030302020204" pitchFamily="66" charset="0"/>
              </a:rPr>
              <a:t>Children are taught to be able to blend. This is when children say the sounds that make up a word and are able to merge the sounds together until they can hear what the word is. This skill is vital in learning to read. </a:t>
            </a:r>
            <a:endParaRPr lang="en-GB" dirty="0" smtClean="0">
              <a:latin typeface="Comic Sans MS" panose="030F0702030302020204" pitchFamily="66" charset="0"/>
            </a:endParaRPr>
          </a:p>
          <a:p>
            <a:endParaRPr lang="en-GB" dirty="0">
              <a:latin typeface="Comic Sans MS" panose="030F0702030302020204" pitchFamily="66" charset="0"/>
            </a:endParaRPr>
          </a:p>
          <a:p>
            <a:r>
              <a:rPr lang="en-GB" b="1" dirty="0">
                <a:latin typeface="Comic Sans MS" panose="030F0702030302020204" pitchFamily="66" charset="0"/>
              </a:rPr>
              <a:t>Segmenting</a:t>
            </a:r>
            <a:r>
              <a:rPr lang="en-GB" dirty="0">
                <a:latin typeface="Comic Sans MS" panose="030F0702030302020204" pitchFamily="66" charset="0"/>
              </a:rPr>
              <a:t> </a:t>
            </a:r>
          </a:p>
          <a:p>
            <a:r>
              <a:rPr lang="en-GB" dirty="0">
                <a:latin typeface="Comic Sans MS" panose="030F0702030302020204" pitchFamily="66" charset="0"/>
              </a:rPr>
              <a:t>Children are also taught to segment. This is the opposite of blending. Children are able to say a word and then break it up into the phonemes that make it up. This skill is vital in being able to spell words. </a:t>
            </a:r>
          </a:p>
        </p:txBody>
      </p:sp>
    </p:spTree>
    <p:extLst>
      <p:ext uri="{BB962C8B-B14F-4D97-AF65-F5344CB8AC3E}">
        <p14:creationId xmlns="" xmlns:p14="http://schemas.microsoft.com/office/powerpoint/2010/main" val="879615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260648"/>
            <a:ext cx="7992888" cy="6048672"/>
          </a:xfrm>
          <a:prstGeom prst="rect">
            <a:avLst/>
          </a:prstGeom>
          <a:noFill/>
        </p:spPr>
        <p:txBody>
          <a:bodyPr wrap="square" rtlCol="0">
            <a:spAutoFit/>
          </a:bodyPr>
          <a:lstStyle/>
          <a:p>
            <a:pPr algn="ctr"/>
            <a:r>
              <a:rPr lang="en-GB" sz="2800" dirty="0" smtClean="0">
                <a:latin typeface="Comic Sans MS" panose="030F0702030302020204" pitchFamily="66" charset="0"/>
              </a:rPr>
              <a:t>Handwriting</a:t>
            </a:r>
          </a:p>
          <a:p>
            <a:pPr algn="ctr"/>
            <a:endParaRPr lang="en-GB" sz="2800" dirty="0">
              <a:latin typeface="Comic Sans MS" panose="030F0702030302020204" pitchFamily="66" charset="0"/>
            </a:endParaRPr>
          </a:p>
          <a:p>
            <a:pPr algn="ctr"/>
            <a:r>
              <a:rPr lang="en-GB" sz="1600" dirty="0" smtClean="0">
                <a:latin typeface="Comic Sans MS" panose="030F0702030302020204" pitchFamily="66" charset="0"/>
              </a:rPr>
              <a:t>We have tweaked our handwriting scheme so that in Reception and the beginning of Year 1 the children no longer have the lead in. If your child has grasped the cursive way they can still write this way as long as formation is correct.</a:t>
            </a:r>
          </a:p>
          <a:p>
            <a:pPr algn="ctr"/>
            <a:endParaRPr lang="en-GB" sz="1600" dirty="0">
              <a:latin typeface="Comic Sans MS" panose="030F0702030302020204" pitchFamily="66" charset="0"/>
            </a:endParaRPr>
          </a:p>
          <a:p>
            <a:pPr algn="ctr"/>
            <a:endParaRPr lang="en-GB" sz="1600" dirty="0" smtClean="0">
              <a:latin typeface="Comic Sans MS" panose="030F0702030302020204" pitchFamily="66" charset="0"/>
            </a:endParaRPr>
          </a:p>
          <a:p>
            <a:pPr algn="ctr"/>
            <a:r>
              <a:rPr lang="en-GB" sz="1600" dirty="0" smtClean="0">
                <a:latin typeface="Comic Sans MS" panose="030F0702030302020204" pitchFamily="66" charset="0"/>
              </a:rPr>
              <a:t>We are introducing a scheme of work which will mean there is a consistent approach to handwriting with a emphasis on creating neat confident and fluent writers.</a:t>
            </a:r>
          </a:p>
          <a:p>
            <a:pPr algn="ctr"/>
            <a:endParaRPr lang="en-GB" sz="1600" dirty="0">
              <a:latin typeface="Comic Sans MS" panose="030F0702030302020204" pitchFamily="66" charset="0"/>
            </a:endParaRPr>
          </a:p>
          <a:p>
            <a:pPr algn="ctr"/>
            <a:r>
              <a:rPr lang="en-GB" sz="1600" dirty="0" smtClean="0">
                <a:latin typeface="Comic Sans MS" panose="030F0702030302020204" pitchFamily="66" charset="0"/>
              </a:rPr>
              <a:t>The children will still become cursive – joined up writers.</a:t>
            </a:r>
          </a:p>
          <a:p>
            <a:pPr algn="ctr"/>
            <a:endParaRPr lang="en-GB" sz="1600" dirty="0">
              <a:latin typeface="Comic Sans MS" panose="030F0702030302020204" pitchFamily="66" charset="0"/>
            </a:endParaRPr>
          </a:p>
          <a:p>
            <a:pPr algn="ctr"/>
            <a:r>
              <a:rPr lang="en-GB" sz="1600" dirty="0" smtClean="0">
                <a:latin typeface="Comic Sans MS" panose="030F0702030302020204" pitchFamily="66" charset="0"/>
              </a:rPr>
              <a:t>The scheme is linked to the phonics progression.</a:t>
            </a:r>
          </a:p>
          <a:p>
            <a:pPr algn="ctr"/>
            <a:endParaRPr lang="en-GB" sz="1600" dirty="0" smtClean="0">
              <a:latin typeface="Comic Sans MS" panose="030F0702030302020204" pitchFamily="66" charset="0"/>
            </a:endParaRPr>
          </a:p>
          <a:p>
            <a:pPr algn="ctr"/>
            <a:endParaRPr lang="en-GB" sz="1600" dirty="0" smtClean="0">
              <a:latin typeface="Comic Sans MS" panose="030F0702030302020204" pitchFamily="66" charset="0"/>
            </a:endParaRPr>
          </a:p>
          <a:p>
            <a:pPr algn="ctr"/>
            <a:r>
              <a:rPr lang="en-GB" sz="1600" dirty="0" smtClean="0">
                <a:latin typeface="Comic Sans MS" panose="030F0702030302020204" pitchFamily="66" charset="0"/>
              </a:rPr>
              <a:t>Exception words</a:t>
            </a:r>
          </a:p>
          <a:p>
            <a:pPr algn="ctr"/>
            <a:endParaRPr lang="en-GB" sz="1600" dirty="0" smtClean="0">
              <a:latin typeface="Comic Sans MS" panose="030F0702030302020204" pitchFamily="66" charset="0"/>
            </a:endParaRPr>
          </a:p>
          <a:p>
            <a:pPr algn="ctr"/>
            <a:r>
              <a:rPr lang="en-GB" sz="1600" dirty="0" smtClean="0">
                <a:latin typeface="Comic Sans MS" panose="030F0702030302020204" pitchFamily="66" charset="0"/>
              </a:rPr>
              <a:t>These are often known as tricky words as they can not be segmented and blended.</a:t>
            </a:r>
          </a:p>
          <a:p>
            <a:pPr algn="ctr"/>
            <a:r>
              <a:rPr lang="en-GB" sz="1600" dirty="0" smtClean="0">
                <a:latin typeface="Comic Sans MS" panose="030F0702030302020204" pitchFamily="66" charset="0"/>
              </a:rPr>
              <a:t>These words need to be learnt from sight.</a:t>
            </a:r>
          </a:p>
          <a:p>
            <a:pPr algn="ctr"/>
            <a:endParaRPr lang="en-GB" sz="1600" dirty="0" smtClean="0">
              <a:latin typeface="Comic Sans MS" panose="030F0702030302020204" pitchFamily="66" charset="0"/>
            </a:endParaRPr>
          </a:p>
          <a:p>
            <a:pPr algn="ctr"/>
            <a:r>
              <a:rPr lang="en-GB" sz="1600" dirty="0" smtClean="0">
                <a:latin typeface="Comic Sans MS" panose="030F0702030302020204" pitchFamily="66" charset="0"/>
              </a:rPr>
              <a:t>e.g. The, I, go, no, be, so</a:t>
            </a:r>
            <a:endParaRPr lang="en-GB" sz="1400" dirty="0">
              <a:latin typeface="Comic Sans MS" panose="030F0702030302020204" pitchFamily="66" charset="0"/>
            </a:endParaRPr>
          </a:p>
        </p:txBody>
      </p:sp>
    </p:spTree>
    <p:extLst>
      <p:ext uri="{BB962C8B-B14F-4D97-AF65-F5344CB8AC3E}">
        <p14:creationId xmlns="" xmlns:p14="http://schemas.microsoft.com/office/powerpoint/2010/main" val="1404434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5819" y="500042"/>
            <a:ext cx="7072362" cy="523220"/>
          </a:xfrm>
          <a:prstGeom prst="rect">
            <a:avLst/>
          </a:prstGeom>
          <a:noFill/>
        </p:spPr>
        <p:txBody>
          <a:bodyPr wrap="square" rtlCol="0">
            <a:spAutoFit/>
          </a:bodyPr>
          <a:lstStyle/>
          <a:p>
            <a:pPr algn="ctr"/>
            <a:r>
              <a:rPr lang="en-GB" sz="2800" dirty="0" smtClean="0">
                <a:latin typeface="Comic Sans MS" panose="030F0702030302020204" pitchFamily="66" charset="0"/>
              </a:rPr>
              <a:t>Year 1 Phonics Screening Check</a:t>
            </a:r>
            <a:endParaRPr lang="en-GB" sz="2800" dirty="0">
              <a:latin typeface="Comic Sans MS" panose="030F0702030302020204" pitchFamily="66" charset="0"/>
            </a:endParaRPr>
          </a:p>
        </p:txBody>
      </p:sp>
      <p:sp>
        <p:nvSpPr>
          <p:cNvPr id="3" name="TextBox 2"/>
          <p:cNvSpPr txBox="1"/>
          <p:nvPr/>
        </p:nvSpPr>
        <p:spPr>
          <a:xfrm>
            <a:off x="1142976" y="1357298"/>
            <a:ext cx="7143800" cy="369332"/>
          </a:xfrm>
          <a:prstGeom prst="rect">
            <a:avLst/>
          </a:prstGeom>
          <a:noFill/>
        </p:spPr>
        <p:txBody>
          <a:bodyPr wrap="square" rtlCol="0">
            <a:spAutoFit/>
          </a:bodyPr>
          <a:lstStyle/>
          <a:p>
            <a:r>
              <a:rPr lang="en-GB" dirty="0" smtClean="0">
                <a:latin typeface="Comic Sans MS" panose="030F0702030302020204" pitchFamily="66" charset="0"/>
              </a:rPr>
              <a:t>Statutory phonics check for all pupils in Year 1.</a:t>
            </a:r>
            <a:endParaRPr lang="en-GB" dirty="0">
              <a:latin typeface="Comic Sans MS" panose="030F0702030302020204" pitchFamily="66" charset="0"/>
            </a:endParaRPr>
          </a:p>
        </p:txBody>
      </p:sp>
      <p:sp>
        <p:nvSpPr>
          <p:cNvPr id="4" name="TextBox 3"/>
          <p:cNvSpPr txBox="1"/>
          <p:nvPr/>
        </p:nvSpPr>
        <p:spPr>
          <a:xfrm>
            <a:off x="971600" y="1916832"/>
            <a:ext cx="7143800" cy="369332"/>
          </a:xfrm>
          <a:prstGeom prst="rect">
            <a:avLst/>
          </a:prstGeom>
          <a:noFill/>
        </p:spPr>
        <p:txBody>
          <a:bodyPr wrap="square" rtlCol="0">
            <a:spAutoFit/>
          </a:bodyPr>
          <a:lstStyle/>
          <a:p>
            <a:r>
              <a:rPr lang="en-GB" dirty="0" smtClean="0">
                <a:latin typeface="Comic Sans MS" panose="030F0702030302020204" pitchFamily="66" charset="0"/>
              </a:rPr>
              <a:t>To take place in June</a:t>
            </a:r>
            <a:r>
              <a:rPr lang="en-GB" dirty="0" smtClean="0"/>
              <a:t>.</a:t>
            </a:r>
            <a:endParaRPr lang="en-GB" dirty="0"/>
          </a:p>
        </p:txBody>
      </p:sp>
      <p:sp>
        <p:nvSpPr>
          <p:cNvPr id="5" name="TextBox 4"/>
          <p:cNvSpPr txBox="1"/>
          <p:nvPr/>
        </p:nvSpPr>
        <p:spPr>
          <a:xfrm>
            <a:off x="611560" y="2564904"/>
            <a:ext cx="7920880" cy="646331"/>
          </a:xfrm>
          <a:prstGeom prst="rect">
            <a:avLst/>
          </a:prstGeom>
          <a:noFill/>
        </p:spPr>
        <p:txBody>
          <a:bodyPr wrap="square" rtlCol="0">
            <a:spAutoFit/>
          </a:bodyPr>
          <a:lstStyle/>
          <a:p>
            <a:r>
              <a:rPr lang="en-GB" dirty="0" smtClean="0">
                <a:latin typeface="Comic Sans MS" panose="030F0702030302020204" pitchFamily="66" charset="0"/>
              </a:rPr>
              <a:t>The check will be administered to each Year 1 child on a one-to-one basis by the class teacher (should take up to 9 minutes per child)</a:t>
            </a:r>
            <a:endParaRPr lang="en-GB" dirty="0">
              <a:latin typeface="Comic Sans MS" panose="030F0702030302020204" pitchFamily="66" charset="0"/>
            </a:endParaRPr>
          </a:p>
        </p:txBody>
      </p:sp>
      <p:sp>
        <p:nvSpPr>
          <p:cNvPr id="7" name="TextBox 6"/>
          <p:cNvSpPr txBox="1"/>
          <p:nvPr/>
        </p:nvSpPr>
        <p:spPr>
          <a:xfrm>
            <a:off x="539552" y="3429000"/>
            <a:ext cx="8136904" cy="646331"/>
          </a:xfrm>
          <a:prstGeom prst="rect">
            <a:avLst/>
          </a:prstGeom>
          <a:noFill/>
        </p:spPr>
        <p:txBody>
          <a:bodyPr wrap="square" rtlCol="0">
            <a:spAutoFit/>
          </a:bodyPr>
          <a:lstStyle/>
          <a:p>
            <a:r>
              <a:rPr lang="en-GB" dirty="0" smtClean="0">
                <a:latin typeface="Comic Sans MS" panose="030F0702030302020204" pitchFamily="66" charset="0"/>
              </a:rPr>
              <a:t>Children will be asked to read 40 words altogether, varying in difficulty.  Some words will be real words whilst others will be ‘made up’ words.</a:t>
            </a:r>
            <a:endParaRPr lang="en-GB" dirty="0">
              <a:latin typeface="Comic Sans MS" panose="030F0702030302020204" pitchFamily="66" charset="0"/>
            </a:endParaRPr>
          </a:p>
        </p:txBody>
      </p:sp>
      <p:sp>
        <p:nvSpPr>
          <p:cNvPr id="9" name="TextBox 8"/>
          <p:cNvSpPr txBox="1"/>
          <p:nvPr/>
        </p:nvSpPr>
        <p:spPr>
          <a:xfrm>
            <a:off x="539552" y="4221088"/>
            <a:ext cx="8136904" cy="646331"/>
          </a:xfrm>
          <a:prstGeom prst="rect">
            <a:avLst/>
          </a:prstGeom>
          <a:noFill/>
        </p:spPr>
        <p:txBody>
          <a:bodyPr wrap="square" rtlCol="0">
            <a:spAutoFit/>
          </a:bodyPr>
          <a:lstStyle/>
          <a:p>
            <a:r>
              <a:rPr lang="en-GB" dirty="0" smtClean="0">
                <a:latin typeface="Comic Sans MS" panose="030F0702030302020204" pitchFamily="66" charset="0"/>
              </a:rPr>
              <a:t>The results of the check for each school will not be published but for each child, his / her  results will be reported to parents.</a:t>
            </a:r>
            <a:endParaRPr lang="en-GB" dirty="0">
              <a:latin typeface="Comic Sans MS" panose="030F0702030302020204" pitchFamily="66" charset="0"/>
            </a:endParaRPr>
          </a:p>
        </p:txBody>
      </p:sp>
      <p:sp>
        <p:nvSpPr>
          <p:cNvPr id="10" name="TextBox 9"/>
          <p:cNvSpPr txBox="1"/>
          <p:nvPr/>
        </p:nvSpPr>
        <p:spPr>
          <a:xfrm>
            <a:off x="539552" y="5013176"/>
            <a:ext cx="8280920" cy="1200329"/>
          </a:xfrm>
          <a:prstGeom prst="rect">
            <a:avLst/>
          </a:prstGeom>
          <a:noFill/>
        </p:spPr>
        <p:txBody>
          <a:bodyPr wrap="square" rtlCol="0">
            <a:spAutoFit/>
          </a:bodyPr>
          <a:lstStyle/>
          <a:p>
            <a:r>
              <a:rPr lang="en-GB" dirty="0" smtClean="0">
                <a:latin typeface="Comic Sans MS" panose="030F0702030302020204" pitchFamily="66" charset="0"/>
              </a:rPr>
              <a:t>Last year our school had a pass </a:t>
            </a:r>
            <a:r>
              <a:rPr lang="en-GB" smtClean="0">
                <a:latin typeface="Comic Sans MS" panose="030F0702030302020204" pitchFamily="66" charset="0"/>
              </a:rPr>
              <a:t>rate </a:t>
            </a:r>
            <a:r>
              <a:rPr lang="en-GB" smtClean="0">
                <a:latin typeface="Comic Sans MS" panose="030F0702030302020204" pitchFamily="66" charset="0"/>
              </a:rPr>
              <a:t>of 85%.</a:t>
            </a:r>
            <a:endParaRPr lang="en-GB" dirty="0" smtClean="0">
              <a:latin typeface="Comic Sans MS" panose="030F0702030302020204" pitchFamily="66" charset="0"/>
            </a:endParaRPr>
          </a:p>
          <a:p>
            <a:r>
              <a:rPr lang="en-GB" dirty="0" smtClean="0">
                <a:latin typeface="Comic Sans MS" panose="030F0702030302020204" pitchFamily="66" charset="0"/>
              </a:rPr>
              <a:t>But we must remember that each </a:t>
            </a:r>
            <a:r>
              <a:rPr lang="en-GB" dirty="0">
                <a:latin typeface="Comic Sans MS" panose="030F0702030302020204" pitchFamily="66" charset="0"/>
              </a:rPr>
              <a:t>cohort is different and we like to measure each child's success on their own personal progress regardless of whether they pass the test or </a:t>
            </a:r>
            <a:r>
              <a:rPr lang="en-GB" dirty="0" smtClean="0">
                <a:latin typeface="Comic Sans MS" panose="030F0702030302020204" pitchFamily="66" charset="0"/>
              </a:rPr>
              <a:t>not.</a:t>
            </a:r>
            <a:endParaRPr lang="en-GB" dirty="0">
              <a:solidFill>
                <a:srgbClr val="FF0000"/>
              </a:solidFill>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linds(horizont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linds(horizontal)">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500042"/>
            <a:ext cx="7929618" cy="584775"/>
          </a:xfrm>
          <a:prstGeom prst="rect">
            <a:avLst/>
          </a:prstGeom>
          <a:noFill/>
        </p:spPr>
        <p:txBody>
          <a:bodyPr wrap="square" rtlCol="0">
            <a:spAutoFit/>
          </a:bodyPr>
          <a:lstStyle/>
          <a:p>
            <a:pPr algn="ctr"/>
            <a:r>
              <a:rPr lang="en-GB" sz="3200" dirty="0" smtClean="0">
                <a:latin typeface="Comic Sans MS" panose="030F0702030302020204" pitchFamily="66" charset="0"/>
              </a:rPr>
              <a:t>Phonics is not the only way!</a:t>
            </a:r>
            <a:endParaRPr lang="en-GB" sz="3200" dirty="0">
              <a:latin typeface="Comic Sans MS" panose="030F0702030302020204" pitchFamily="66" charset="0"/>
            </a:endParaRPr>
          </a:p>
        </p:txBody>
      </p:sp>
      <p:sp>
        <p:nvSpPr>
          <p:cNvPr id="3" name="TextBox 2"/>
          <p:cNvSpPr txBox="1"/>
          <p:nvPr/>
        </p:nvSpPr>
        <p:spPr>
          <a:xfrm>
            <a:off x="642910" y="1142984"/>
            <a:ext cx="7715304" cy="707886"/>
          </a:xfrm>
          <a:prstGeom prst="rect">
            <a:avLst/>
          </a:prstGeom>
          <a:noFill/>
        </p:spPr>
        <p:txBody>
          <a:bodyPr wrap="square" rtlCol="0">
            <a:spAutoFit/>
          </a:bodyPr>
          <a:lstStyle/>
          <a:p>
            <a:r>
              <a:rPr lang="en-GB" sz="2000" dirty="0" smtClean="0">
                <a:latin typeface="Comic Sans MS" panose="030F0702030302020204" pitchFamily="66" charset="0"/>
              </a:rPr>
              <a:t>When learning to read there are many different strategies – picture cues, discussion of text, look and say.</a:t>
            </a:r>
            <a:endParaRPr lang="en-GB" sz="2000" dirty="0">
              <a:latin typeface="Comic Sans MS" panose="030F0702030302020204" pitchFamily="66" charset="0"/>
            </a:endParaRPr>
          </a:p>
        </p:txBody>
      </p:sp>
      <p:sp>
        <p:nvSpPr>
          <p:cNvPr id="4" name="TextBox 3"/>
          <p:cNvSpPr txBox="1"/>
          <p:nvPr/>
        </p:nvSpPr>
        <p:spPr>
          <a:xfrm>
            <a:off x="714348" y="2143116"/>
            <a:ext cx="7286676" cy="769441"/>
          </a:xfrm>
          <a:prstGeom prst="rect">
            <a:avLst/>
          </a:prstGeom>
          <a:noFill/>
        </p:spPr>
        <p:txBody>
          <a:bodyPr wrap="square" rtlCol="0">
            <a:spAutoFit/>
          </a:bodyPr>
          <a:lstStyle/>
          <a:p>
            <a:r>
              <a:rPr lang="en-GB" sz="2000" dirty="0" smtClean="0">
                <a:latin typeface="Comic Sans MS" panose="030F0702030302020204" pitchFamily="66" charset="0"/>
              </a:rPr>
              <a:t>Phonics is important but we want pupils to do more than decode the text.  Comprehension of the text is essential</a:t>
            </a:r>
            <a:r>
              <a:rPr lang="en-GB" sz="2400" dirty="0" smtClean="0"/>
              <a:t>.</a:t>
            </a:r>
            <a:endParaRPr lang="en-GB" sz="2400" dirty="0"/>
          </a:p>
        </p:txBody>
      </p:sp>
      <p:sp>
        <p:nvSpPr>
          <p:cNvPr id="5" name="TextBox 4"/>
          <p:cNvSpPr txBox="1"/>
          <p:nvPr/>
        </p:nvSpPr>
        <p:spPr>
          <a:xfrm>
            <a:off x="642910" y="3071810"/>
            <a:ext cx="7500990" cy="1077218"/>
          </a:xfrm>
          <a:prstGeom prst="rect">
            <a:avLst/>
          </a:prstGeom>
          <a:noFill/>
        </p:spPr>
        <p:txBody>
          <a:bodyPr wrap="square" rtlCol="0">
            <a:spAutoFit/>
          </a:bodyPr>
          <a:lstStyle/>
          <a:p>
            <a:r>
              <a:rPr lang="en-GB" sz="2400" dirty="0" smtClean="0"/>
              <a:t>I</a:t>
            </a:r>
            <a:r>
              <a:rPr lang="en-GB" sz="2000" dirty="0" smtClean="0">
                <a:latin typeface="Comic Sans MS" panose="030F0702030302020204" pitchFamily="66" charset="0"/>
              </a:rPr>
              <a:t>n Reception and Year 1 children are ‘learning to read’ and this develops to the point where children are ‘reading to learn’.</a:t>
            </a:r>
            <a:endParaRPr lang="en-GB" sz="2000" dirty="0">
              <a:latin typeface="Comic Sans MS" panose="030F0702030302020204" pitchFamily="66" charset="0"/>
            </a:endParaRPr>
          </a:p>
        </p:txBody>
      </p:sp>
      <p:sp>
        <p:nvSpPr>
          <p:cNvPr id="6" name="TextBox 5"/>
          <p:cNvSpPr txBox="1"/>
          <p:nvPr/>
        </p:nvSpPr>
        <p:spPr>
          <a:xfrm>
            <a:off x="2123728" y="4848509"/>
            <a:ext cx="5357850" cy="769441"/>
          </a:xfrm>
          <a:prstGeom prst="rect">
            <a:avLst/>
          </a:prstGeom>
          <a:noFill/>
        </p:spPr>
        <p:txBody>
          <a:bodyPr wrap="square" rtlCol="0">
            <a:spAutoFit/>
          </a:bodyPr>
          <a:lstStyle/>
          <a:p>
            <a:pPr algn="ctr"/>
            <a:r>
              <a:rPr lang="en-GB" sz="4400" dirty="0" smtClean="0">
                <a:latin typeface="Comic Sans MS" panose="030F0702030302020204" pitchFamily="66" charset="0"/>
              </a:rPr>
              <a:t>Any questions?</a:t>
            </a:r>
            <a:endParaRPr lang="en-GB" sz="4400" dirty="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1916832"/>
            <a:ext cx="6768752" cy="523220"/>
          </a:xfrm>
          <a:prstGeom prst="rect">
            <a:avLst/>
          </a:prstGeom>
          <a:noFill/>
        </p:spPr>
        <p:txBody>
          <a:bodyPr wrap="square" rtlCol="0">
            <a:spAutoFit/>
          </a:bodyPr>
          <a:lstStyle/>
          <a:p>
            <a:r>
              <a:rPr lang="en-GB" sz="2800" dirty="0" smtClean="0">
                <a:latin typeface="Comic Sans MS" panose="030F0702030302020204" pitchFamily="66" charset="0"/>
              </a:rPr>
              <a:t>Welcome to our information evening.</a:t>
            </a:r>
            <a:endParaRPr lang="en-GB" sz="2800" dirty="0">
              <a:latin typeface="Comic Sans MS" panose="030F0702030302020204" pitchFamily="66" charset="0"/>
            </a:endParaRPr>
          </a:p>
        </p:txBody>
      </p:sp>
    </p:spTree>
    <p:extLst>
      <p:ext uri="{BB962C8B-B14F-4D97-AF65-F5344CB8AC3E}">
        <p14:creationId xmlns="" xmlns:p14="http://schemas.microsoft.com/office/powerpoint/2010/main" val="924619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502657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latin typeface="Comic Sans MS" panose="030F0702030302020204" pitchFamily="66" charset="0"/>
              </a:rPr>
              <a:t>What is Phonics?</a:t>
            </a:r>
          </a:p>
          <a:p>
            <a:endParaRPr lang="en-GB" dirty="0">
              <a:latin typeface="Comic Sans MS" panose="030F0702030302020204" pitchFamily="66" charset="0"/>
            </a:endParaRPr>
          </a:p>
          <a:p>
            <a:endParaRPr lang="en-GB" sz="800" dirty="0">
              <a:latin typeface="Comic Sans MS" panose="030F0702030302020204" pitchFamily="66" charset="0"/>
            </a:endParaRPr>
          </a:p>
          <a:p>
            <a:endParaRPr lang="en-GB" dirty="0">
              <a:latin typeface="Comic Sans MS" panose="030F0702030302020204" pitchFamily="66" charset="0"/>
            </a:endParaRPr>
          </a:p>
        </p:txBody>
      </p:sp>
      <p:sp>
        <p:nvSpPr>
          <p:cNvPr id="3" name="Rectangle 2"/>
          <p:cNvSpPr/>
          <p:nvPr/>
        </p:nvSpPr>
        <p:spPr>
          <a:xfrm>
            <a:off x="435274" y="1268760"/>
            <a:ext cx="8507288" cy="2862322"/>
          </a:xfrm>
          <a:prstGeom prst="rect">
            <a:avLst/>
          </a:prstGeom>
        </p:spPr>
        <p:txBody>
          <a:bodyPr wrap="square">
            <a:spAutoFit/>
          </a:bodyPr>
          <a:lstStyle/>
          <a:p>
            <a:r>
              <a:rPr lang="en-GB" dirty="0" smtClean="0">
                <a:latin typeface="Comic Sans MS" panose="030F0702030302020204" pitchFamily="66" charset="0"/>
              </a:rPr>
              <a:t>Phonics </a:t>
            </a:r>
            <a:r>
              <a:rPr lang="en-GB" dirty="0">
                <a:latin typeface="Comic Sans MS" panose="030F0702030302020204" pitchFamily="66" charset="0"/>
              </a:rPr>
              <a:t>is recommended as the first strategy that children should be taught in helping them learn to read. It runs alongside other teaching methods such as Guided Reading and Shared Reading to help children develop all the other vital reading skills and hopefully give them a real love of reading. </a:t>
            </a:r>
            <a:endParaRPr lang="en-GB" dirty="0" smtClean="0">
              <a:latin typeface="Comic Sans MS" panose="030F0702030302020204" pitchFamily="66" charset="0"/>
            </a:endParaRPr>
          </a:p>
          <a:p>
            <a:endParaRPr lang="en-GB" dirty="0">
              <a:latin typeface="Comic Sans MS" panose="030F0702030302020204" pitchFamily="66" charset="0"/>
            </a:endParaRPr>
          </a:p>
          <a:p>
            <a:r>
              <a:rPr lang="en-GB" dirty="0">
                <a:latin typeface="Comic Sans MS" panose="030F0702030302020204" pitchFamily="66" charset="0"/>
              </a:rPr>
              <a:t>Words are made up from small units of sound called </a:t>
            </a:r>
            <a:r>
              <a:rPr lang="en-GB" dirty="0">
                <a:solidFill>
                  <a:srgbClr val="FF0000"/>
                </a:solidFill>
                <a:latin typeface="Comic Sans MS" panose="030F0702030302020204" pitchFamily="66" charset="0"/>
              </a:rPr>
              <a:t>phonemes</a:t>
            </a:r>
            <a:r>
              <a:rPr lang="en-GB" dirty="0">
                <a:latin typeface="Comic Sans MS" panose="030F0702030302020204" pitchFamily="66" charset="0"/>
              </a:rPr>
              <a:t>. Phonics teaches children to be able to listen carefully and identify the phonemes that make up each word. This helps children to learn to read words and to spell words</a:t>
            </a:r>
            <a:endParaRPr lang="en-GB" dirty="0" smtClean="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 xmlns:p14="http://schemas.microsoft.com/office/powerpoint/2010/main" val="308163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Phonemes</a:t>
            </a:r>
            <a:endParaRPr lang="en-GB" dirty="0">
              <a:latin typeface="Comic Sans MS" panose="030F0702030302020204" pitchFamily="66" charset="0"/>
            </a:endParaRPr>
          </a:p>
        </p:txBody>
      </p:sp>
      <p:sp>
        <p:nvSpPr>
          <p:cNvPr id="3" name="Content Placeholder 2"/>
          <p:cNvSpPr>
            <a:spLocks noGrp="1"/>
          </p:cNvSpPr>
          <p:nvPr>
            <p:ph idx="1"/>
          </p:nvPr>
        </p:nvSpPr>
        <p:spPr>
          <a:xfrm>
            <a:off x="457200" y="1600201"/>
            <a:ext cx="8229600" cy="757230"/>
          </a:xfrm>
        </p:spPr>
        <p:txBody>
          <a:bodyPr/>
          <a:lstStyle/>
          <a:p>
            <a:pPr>
              <a:buNone/>
            </a:pPr>
            <a:r>
              <a:rPr lang="en-GB" dirty="0" smtClean="0">
                <a:latin typeface="Comic Sans MS" pitchFamily="66" charset="0"/>
              </a:rPr>
              <a:t>Smallest unit of sound.  E.g. ‘b’, ‘</a:t>
            </a:r>
            <a:r>
              <a:rPr lang="en-GB" dirty="0" err="1" smtClean="0">
                <a:latin typeface="Comic Sans MS" pitchFamily="66" charset="0"/>
              </a:rPr>
              <a:t>sh</a:t>
            </a:r>
            <a:r>
              <a:rPr lang="en-GB" dirty="0" smtClean="0">
                <a:latin typeface="Comic Sans MS" pitchFamily="66" charset="0"/>
              </a:rPr>
              <a:t>’, ‘</a:t>
            </a:r>
            <a:r>
              <a:rPr lang="en-GB" dirty="0" err="1" smtClean="0">
                <a:latin typeface="Comic Sans MS" pitchFamily="66" charset="0"/>
              </a:rPr>
              <a:t>igh</a:t>
            </a:r>
            <a:r>
              <a:rPr lang="en-GB" dirty="0" smtClean="0">
                <a:latin typeface="Comic Sans MS" pitchFamily="66" charset="0"/>
              </a:rPr>
              <a:t>’.</a:t>
            </a:r>
          </a:p>
          <a:p>
            <a:pPr>
              <a:buNone/>
            </a:pPr>
            <a:endParaRPr lang="en-GB" dirty="0"/>
          </a:p>
          <a:p>
            <a:pPr>
              <a:buNone/>
            </a:pPr>
            <a:endParaRPr lang="en-GB" dirty="0" smtClean="0"/>
          </a:p>
          <a:p>
            <a:pPr>
              <a:buNone/>
            </a:pPr>
            <a:endParaRPr lang="en-GB" dirty="0"/>
          </a:p>
        </p:txBody>
      </p:sp>
      <p:sp>
        <p:nvSpPr>
          <p:cNvPr id="4" name="TextBox 3"/>
          <p:cNvSpPr txBox="1"/>
          <p:nvPr/>
        </p:nvSpPr>
        <p:spPr>
          <a:xfrm>
            <a:off x="642910" y="3071810"/>
            <a:ext cx="7929618" cy="1200329"/>
          </a:xfrm>
          <a:prstGeom prst="rect">
            <a:avLst/>
          </a:prstGeom>
          <a:noFill/>
        </p:spPr>
        <p:txBody>
          <a:bodyPr wrap="square" rtlCol="0">
            <a:spAutoFit/>
          </a:bodyPr>
          <a:lstStyle/>
          <a:p>
            <a:r>
              <a:rPr lang="en-GB" sz="3600" u="sng" dirty="0" smtClean="0">
                <a:latin typeface="Comic Sans MS" pitchFamily="66" charset="0"/>
              </a:rPr>
              <a:t>Not to be confused with consonant clusters or blends</a:t>
            </a:r>
            <a:endParaRPr lang="en-GB" sz="2400" u="sng" dirty="0" smtClean="0">
              <a:latin typeface="Comic Sans MS" pitchFamily="66" charset="0"/>
            </a:endParaRPr>
          </a:p>
        </p:txBody>
      </p:sp>
      <p:sp>
        <p:nvSpPr>
          <p:cNvPr id="5" name="TextBox 4"/>
          <p:cNvSpPr txBox="1"/>
          <p:nvPr/>
        </p:nvSpPr>
        <p:spPr>
          <a:xfrm>
            <a:off x="500034" y="4429132"/>
            <a:ext cx="7358114" cy="646331"/>
          </a:xfrm>
          <a:prstGeom prst="rect">
            <a:avLst/>
          </a:prstGeom>
          <a:noFill/>
        </p:spPr>
        <p:txBody>
          <a:bodyPr wrap="square" rtlCol="0">
            <a:spAutoFit/>
          </a:bodyPr>
          <a:lstStyle/>
          <a:p>
            <a:r>
              <a:rPr lang="en-GB" sz="3600" dirty="0" smtClean="0">
                <a:latin typeface="Comic Sans MS" pitchFamily="66" charset="0"/>
              </a:rPr>
              <a:t>E.g. ‘</a:t>
            </a:r>
            <a:r>
              <a:rPr lang="en-GB" sz="3600" dirty="0" err="1" smtClean="0">
                <a:latin typeface="Comic Sans MS" pitchFamily="66" charset="0"/>
              </a:rPr>
              <a:t>cl</a:t>
            </a:r>
            <a:r>
              <a:rPr lang="en-GB" sz="3600" dirty="0" smtClean="0">
                <a:latin typeface="Comic Sans MS" pitchFamily="66" charset="0"/>
              </a:rPr>
              <a:t>’, ‘pr’, ‘</a:t>
            </a:r>
            <a:r>
              <a:rPr lang="en-GB" sz="3600" dirty="0" err="1" smtClean="0">
                <a:latin typeface="Comic Sans MS" pitchFamily="66" charset="0"/>
              </a:rPr>
              <a:t>gr</a:t>
            </a:r>
            <a:r>
              <a:rPr lang="en-GB" sz="3600" dirty="0" smtClean="0">
                <a:latin typeface="Comic Sans MS" pitchFamily="66" charset="0"/>
              </a:rPr>
              <a:t>’, ‘fl’.</a:t>
            </a:r>
            <a:endParaRPr lang="en-GB" sz="36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1"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0" fill="hold"/>
                                        <p:tgtEl>
                                          <p:spTgt spid="4"/>
                                        </p:tgtEl>
                                        <p:attrNameLst>
                                          <p:attrName>ppt_x</p:attrName>
                                        </p:attrNameLst>
                                      </p:cBhvr>
                                      <p:tavLst>
                                        <p:tav tm="0">
                                          <p:val>
                                            <p:strVal val="#ppt_x"/>
                                          </p:val>
                                        </p:tav>
                                        <p:tav tm="100000">
                                          <p:val>
                                            <p:strVal val="#ppt_x"/>
                                          </p:val>
                                        </p:tav>
                                      </p:tavLst>
                                    </p:anim>
                                    <p:anim calcmode="lin" valueType="num">
                                      <p:cBhvr additive="base">
                                        <p:cTn id="19"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ox(in)">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14348" y="714356"/>
            <a:ext cx="2928958" cy="646331"/>
          </a:xfrm>
          <a:prstGeom prst="rect">
            <a:avLst/>
          </a:prstGeom>
          <a:noFill/>
        </p:spPr>
        <p:txBody>
          <a:bodyPr wrap="square" rtlCol="0">
            <a:spAutoFit/>
          </a:bodyPr>
          <a:lstStyle/>
          <a:p>
            <a:pPr algn="ctr"/>
            <a:r>
              <a:rPr lang="en-GB" sz="3600" dirty="0" smtClean="0">
                <a:latin typeface="Comic Sans MS" pitchFamily="66" charset="0"/>
              </a:rPr>
              <a:t>Phoneme</a:t>
            </a:r>
            <a:endParaRPr lang="en-GB" sz="3600" dirty="0">
              <a:latin typeface="Comic Sans MS" pitchFamily="66" charset="0"/>
            </a:endParaRPr>
          </a:p>
        </p:txBody>
      </p:sp>
      <p:sp>
        <p:nvSpPr>
          <p:cNvPr id="9" name="TextBox 8"/>
          <p:cNvSpPr txBox="1"/>
          <p:nvPr/>
        </p:nvSpPr>
        <p:spPr>
          <a:xfrm>
            <a:off x="642910" y="1938755"/>
            <a:ext cx="3000396" cy="646331"/>
          </a:xfrm>
          <a:prstGeom prst="rect">
            <a:avLst/>
          </a:prstGeom>
          <a:noFill/>
        </p:spPr>
        <p:txBody>
          <a:bodyPr wrap="square" rtlCol="0">
            <a:spAutoFit/>
          </a:bodyPr>
          <a:lstStyle/>
          <a:p>
            <a:pPr algn="ctr"/>
            <a:r>
              <a:rPr lang="en-GB" sz="3600" dirty="0" smtClean="0">
                <a:latin typeface="Comic Sans MS" pitchFamily="66" charset="0"/>
              </a:rPr>
              <a:t>Digraph</a:t>
            </a:r>
            <a:endParaRPr lang="en-GB" sz="3600" dirty="0">
              <a:latin typeface="Comic Sans MS" pitchFamily="66" charset="0"/>
            </a:endParaRPr>
          </a:p>
        </p:txBody>
      </p:sp>
      <p:sp>
        <p:nvSpPr>
          <p:cNvPr id="10" name="TextBox 9"/>
          <p:cNvSpPr txBox="1"/>
          <p:nvPr/>
        </p:nvSpPr>
        <p:spPr>
          <a:xfrm>
            <a:off x="1054189" y="3376235"/>
            <a:ext cx="2428892" cy="646331"/>
          </a:xfrm>
          <a:prstGeom prst="rect">
            <a:avLst/>
          </a:prstGeom>
          <a:noFill/>
        </p:spPr>
        <p:txBody>
          <a:bodyPr wrap="square" rtlCol="0">
            <a:spAutoFit/>
          </a:bodyPr>
          <a:lstStyle/>
          <a:p>
            <a:pPr algn="ctr"/>
            <a:r>
              <a:rPr lang="en-GB" sz="3600" dirty="0" err="1" smtClean="0">
                <a:latin typeface="Comic Sans MS" pitchFamily="66" charset="0"/>
              </a:rPr>
              <a:t>Trigraph</a:t>
            </a:r>
            <a:endParaRPr lang="en-GB" sz="3600" dirty="0">
              <a:latin typeface="Comic Sans MS" pitchFamily="66" charset="0"/>
            </a:endParaRPr>
          </a:p>
        </p:txBody>
      </p:sp>
      <p:sp>
        <p:nvSpPr>
          <p:cNvPr id="11" name="TextBox 10"/>
          <p:cNvSpPr txBox="1"/>
          <p:nvPr/>
        </p:nvSpPr>
        <p:spPr>
          <a:xfrm>
            <a:off x="4143372" y="714356"/>
            <a:ext cx="3857652" cy="830997"/>
          </a:xfrm>
          <a:prstGeom prst="rect">
            <a:avLst/>
          </a:prstGeom>
          <a:noFill/>
        </p:spPr>
        <p:txBody>
          <a:bodyPr wrap="square" rtlCol="0">
            <a:spAutoFit/>
          </a:bodyPr>
          <a:lstStyle/>
          <a:p>
            <a:r>
              <a:rPr lang="en-GB" sz="2400" dirty="0" smtClean="0">
                <a:latin typeface="Comic Sans MS" pitchFamily="66" charset="0"/>
              </a:rPr>
              <a:t>One letter making one sound.</a:t>
            </a:r>
            <a:endParaRPr lang="en-GB" sz="2400" dirty="0">
              <a:latin typeface="Comic Sans MS" pitchFamily="66" charset="0"/>
            </a:endParaRPr>
          </a:p>
        </p:txBody>
      </p:sp>
      <p:sp>
        <p:nvSpPr>
          <p:cNvPr id="12" name="TextBox 11"/>
          <p:cNvSpPr txBox="1"/>
          <p:nvPr/>
        </p:nvSpPr>
        <p:spPr>
          <a:xfrm>
            <a:off x="4143372" y="1938755"/>
            <a:ext cx="3857652" cy="830997"/>
          </a:xfrm>
          <a:prstGeom prst="rect">
            <a:avLst/>
          </a:prstGeom>
          <a:noFill/>
        </p:spPr>
        <p:txBody>
          <a:bodyPr wrap="square" rtlCol="0">
            <a:spAutoFit/>
          </a:bodyPr>
          <a:lstStyle/>
          <a:p>
            <a:r>
              <a:rPr lang="en-GB" sz="2400" dirty="0" smtClean="0">
                <a:latin typeface="Comic Sans MS" pitchFamily="66" charset="0"/>
              </a:rPr>
              <a:t>Two letters making one sound.</a:t>
            </a:r>
            <a:endParaRPr lang="en-GB" sz="2400" dirty="0">
              <a:latin typeface="Comic Sans MS" pitchFamily="66" charset="0"/>
            </a:endParaRPr>
          </a:p>
        </p:txBody>
      </p:sp>
      <p:sp>
        <p:nvSpPr>
          <p:cNvPr id="13" name="TextBox 12"/>
          <p:cNvSpPr txBox="1"/>
          <p:nvPr/>
        </p:nvSpPr>
        <p:spPr>
          <a:xfrm>
            <a:off x="4429124" y="3376235"/>
            <a:ext cx="3571900" cy="830997"/>
          </a:xfrm>
          <a:prstGeom prst="rect">
            <a:avLst/>
          </a:prstGeom>
          <a:noFill/>
        </p:spPr>
        <p:txBody>
          <a:bodyPr wrap="square" rtlCol="0">
            <a:spAutoFit/>
          </a:bodyPr>
          <a:lstStyle/>
          <a:p>
            <a:r>
              <a:rPr lang="en-GB" sz="2400" dirty="0" smtClean="0">
                <a:latin typeface="Comic Sans MS" pitchFamily="66" charset="0"/>
              </a:rPr>
              <a:t>Three or more letters making one sound.</a:t>
            </a:r>
            <a:endParaRPr lang="en-GB" sz="2400" dirty="0">
              <a:latin typeface="Comic Sans MS" pitchFamily="66" charset="0"/>
            </a:endParaRPr>
          </a:p>
        </p:txBody>
      </p:sp>
      <p:sp>
        <p:nvSpPr>
          <p:cNvPr id="2" name="Rectangle 1"/>
          <p:cNvSpPr/>
          <p:nvPr/>
        </p:nvSpPr>
        <p:spPr>
          <a:xfrm>
            <a:off x="1331640" y="4797573"/>
            <a:ext cx="7200800" cy="1754326"/>
          </a:xfrm>
          <a:prstGeom prst="rect">
            <a:avLst/>
          </a:prstGeom>
        </p:spPr>
        <p:txBody>
          <a:bodyPr wrap="square">
            <a:spAutoFit/>
          </a:bodyPr>
          <a:lstStyle/>
          <a:p>
            <a:r>
              <a:rPr lang="en-GB" sz="3600" dirty="0">
                <a:latin typeface="Comic Sans MS" panose="030F0702030302020204" pitchFamily="66" charset="0"/>
              </a:rPr>
              <a:t>Grapheme </a:t>
            </a:r>
            <a:r>
              <a:rPr lang="en-GB" sz="2400" dirty="0">
                <a:latin typeface="Comic Sans MS" panose="030F0702030302020204" pitchFamily="66" charset="0"/>
              </a:rPr>
              <a:t>   </a:t>
            </a:r>
            <a:r>
              <a:rPr lang="en-GB" sz="2400" dirty="0" smtClean="0">
                <a:latin typeface="Comic Sans MS" panose="030F0702030302020204" pitchFamily="66" charset="0"/>
              </a:rPr>
              <a:t>     A </a:t>
            </a:r>
            <a:r>
              <a:rPr lang="en-GB" sz="2400" dirty="0">
                <a:latin typeface="Comic Sans MS" panose="030F0702030302020204" pitchFamily="66" charset="0"/>
              </a:rPr>
              <a:t>letter or group of letters </a:t>
            </a:r>
          </a:p>
          <a:p>
            <a:pPr algn="ctr"/>
            <a:r>
              <a:rPr lang="en-GB" sz="2400" dirty="0">
                <a:latin typeface="Comic Sans MS" panose="030F0702030302020204" pitchFamily="66" charset="0"/>
              </a:rPr>
              <a:t>                </a:t>
            </a:r>
            <a:r>
              <a:rPr lang="en-GB" sz="2400" dirty="0" smtClean="0">
                <a:latin typeface="Comic Sans MS" panose="030F0702030302020204" pitchFamily="66" charset="0"/>
              </a:rPr>
              <a:t>               representing </a:t>
            </a:r>
            <a:r>
              <a:rPr lang="en-GB" sz="2400" dirty="0">
                <a:latin typeface="Comic Sans MS" panose="030F0702030302020204" pitchFamily="66" charset="0"/>
              </a:rPr>
              <a:t>when written </a:t>
            </a:r>
            <a:r>
              <a:rPr lang="en-GB" sz="2400" dirty="0" smtClean="0">
                <a:latin typeface="Comic Sans MS" panose="030F0702030302020204" pitchFamily="66" charset="0"/>
              </a:rPr>
              <a:t>as     one </a:t>
            </a:r>
            <a:r>
              <a:rPr lang="en-GB" sz="2400" dirty="0">
                <a:latin typeface="Comic Sans MS" panose="030F0702030302020204" pitchFamily="66" charset="0"/>
              </a:rPr>
              <a:t>sound (phoneme).</a:t>
            </a:r>
          </a:p>
          <a:p>
            <a:r>
              <a:rPr lang="en-GB" sz="2400" dirty="0">
                <a:latin typeface="Comic Sans MS" panose="030F0702030302020204" pitchFamily="66" charset="0"/>
              </a:rPr>
              <a:t>                                         E.g. </a:t>
            </a:r>
            <a:r>
              <a:rPr lang="en-GB" sz="2400" dirty="0" err="1">
                <a:latin typeface="Comic Sans MS" panose="030F0702030302020204" pitchFamily="66" charset="0"/>
              </a:rPr>
              <a:t>ck</a:t>
            </a:r>
            <a:r>
              <a:rPr lang="en-GB" sz="2400" dirty="0">
                <a:latin typeface="Comic Sans MS" panose="030F0702030302020204" pitchFamily="66" charset="0"/>
              </a:rPr>
              <a:t>, </a:t>
            </a:r>
            <a:r>
              <a:rPr lang="en-GB" sz="2400" dirty="0" err="1">
                <a:latin typeface="Comic Sans MS" panose="030F0702030302020204" pitchFamily="66" charset="0"/>
              </a:rPr>
              <a:t>igh</a:t>
            </a:r>
            <a:r>
              <a:rPr lang="en-GB" sz="2400" dirty="0">
                <a:latin typeface="Comic Sans MS" panose="030F0702030302020204" pitchFamily="66" charset="0"/>
              </a:rPr>
              <a:t>, t, </a:t>
            </a:r>
            <a:r>
              <a:rPr lang="en-GB" sz="2400" dirty="0" err="1">
                <a:latin typeface="Comic Sans MS" panose="030F0702030302020204" pitchFamily="66" charset="0"/>
              </a:rPr>
              <a:t>sh</a:t>
            </a:r>
            <a:endParaRPr lang="en-GB" sz="2400" dirty="0">
              <a:latin typeface="Comic Sans MS" panose="030F0702030302020204"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ox(in)">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ox(in)">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7224" y="928670"/>
            <a:ext cx="7715304" cy="707886"/>
          </a:xfrm>
          <a:prstGeom prst="rect">
            <a:avLst/>
          </a:prstGeom>
          <a:noFill/>
        </p:spPr>
        <p:txBody>
          <a:bodyPr wrap="square" rtlCol="0">
            <a:spAutoFit/>
          </a:bodyPr>
          <a:lstStyle/>
          <a:p>
            <a:pPr algn="ctr"/>
            <a:r>
              <a:rPr lang="en-GB" sz="4000" dirty="0" smtClean="0">
                <a:latin typeface="Comic Sans MS" panose="030F0702030302020204" pitchFamily="66" charset="0"/>
              </a:rPr>
              <a:t>Correct articulation of sounds</a:t>
            </a:r>
            <a:endParaRPr lang="en-GB" sz="4000" dirty="0">
              <a:latin typeface="Comic Sans MS" panose="030F0702030302020204" pitchFamily="66" charset="0"/>
            </a:endParaRPr>
          </a:p>
        </p:txBody>
      </p:sp>
      <p:sp>
        <p:nvSpPr>
          <p:cNvPr id="4" name="TextBox 3"/>
          <p:cNvSpPr txBox="1"/>
          <p:nvPr/>
        </p:nvSpPr>
        <p:spPr>
          <a:xfrm>
            <a:off x="1187624" y="1844824"/>
            <a:ext cx="7128792" cy="954107"/>
          </a:xfrm>
          <a:prstGeom prst="rect">
            <a:avLst/>
          </a:prstGeom>
          <a:noFill/>
        </p:spPr>
        <p:txBody>
          <a:bodyPr wrap="square" rtlCol="0">
            <a:spAutoFit/>
          </a:bodyPr>
          <a:lstStyle/>
          <a:p>
            <a:pPr>
              <a:buFont typeface="Arial" pitchFamily="34" charset="0"/>
              <a:buChar char="•"/>
            </a:pPr>
            <a:r>
              <a:rPr lang="en-GB" sz="2800" dirty="0" smtClean="0">
                <a:latin typeface="Comic Sans MS" panose="030F0702030302020204" pitchFamily="66" charset="0"/>
              </a:rPr>
              <a:t>Ensure that extra vowel sounds are not added</a:t>
            </a:r>
            <a:endParaRPr lang="en-GB" sz="2800" dirty="0">
              <a:latin typeface="Comic Sans MS" panose="030F0702030302020204" pitchFamily="66" charset="0"/>
            </a:endParaRPr>
          </a:p>
        </p:txBody>
      </p:sp>
      <p:sp>
        <p:nvSpPr>
          <p:cNvPr id="5" name="TextBox 4"/>
          <p:cNvSpPr txBox="1"/>
          <p:nvPr/>
        </p:nvSpPr>
        <p:spPr>
          <a:xfrm>
            <a:off x="1099109" y="3068960"/>
            <a:ext cx="7459192" cy="2677656"/>
          </a:xfrm>
          <a:prstGeom prst="rect">
            <a:avLst/>
          </a:prstGeom>
          <a:noFill/>
        </p:spPr>
        <p:txBody>
          <a:bodyPr wrap="square" rtlCol="0">
            <a:spAutoFit/>
          </a:bodyPr>
          <a:lstStyle/>
          <a:p>
            <a:pPr>
              <a:buFont typeface="Arial" pitchFamily="34" charset="0"/>
              <a:buChar char="•"/>
            </a:pPr>
            <a:r>
              <a:rPr lang="en-GB" sz="2800" dirty="0" smtClean="0">
                <a:latin typeface="Comic Sans MS" panose="030F0702030302020204" pitchFamily="66" charset="0"/>
              </a:rPr>
              <a:t>44 sounds in the English Language but many different graphemes to be learnt for various sounds.</a:t>
            </a:r>
          </a:p>
          <a:p>
            <a:pPr>
              <a:buFont typeface="Arial" pitchFamily="34" charset="0"/>
              <a:buChar char="•"/>
            </a:pPr>
            <a:r>
              <a:rPr lang="en-GB" sz="2800" dirty="0">
                <a:latin typeface="Comic Sans MS" panose="030F0702030302020204" pitchFamily="66" charset="0"/>
                <a:hlinkClick r:id="rId3"/>
              </a:rPr>
              <a:t>http://</a:t>
            </a:r>
            <a:r>
              <a:rPr lang="en-GB" sz="2800" dirty="0" smtClean="0">
                <a:latin typeface="Comic Sans MS" panose="030F0702030302020204" pitchFamily="66" charset="0"/>
                <a:hlinkClick r:id="rId3"/>
              </a:rPr>
              <a:t>www.youtube.com/watch?v=BqhXUW_v-1s</a:t>
            </a:r>
            <a:endParaRPr lang="en-GB" sz="2800" dirty="0" smtClean="0">
              <a:latin typeface="Comic Sans MS" panose="030F0702030302020204" pitchFamily="66" charset="0"/>
            </a:endParaRPr>
          </a:p>
          <a:p>
            <a:pPr>
              <a:buFont typeface="Arial" pitchFamily="34" charset="0"/>
              <a:buChar char="•"/>
            </a:pPr>
            <a:endParaRPr lang="en-GB" sz="2800" dirty="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44533" y="4941168"/>
            <a:ext cx="8391525"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omic Sans MS" panose="030F0702030302020204" pitchFamily="66" charset="0"/>
                <a:ea typeface="Calibri" pitchFamily="34" charset="0"/>
                <a:cs typeface="Times New Roman" pitchFamily="18" charset="0"/>
              </a:rPr>
              <a:t>Phase 5 &amp; 6 – Use Nottingham City revised ‘Letters and Sounds’</a:t>
            </a:r>
            <a:endParaRPr kumimoji="0" lang="en-GB" altLang="en-US" sz="1800" b="0" i="0" u="none" strike="noStrike" cap="none" normalizeH="0" baseline="0" dirty="0" smtClean="0">
              <a:ln>
                <a:noFill/>
              </a:ln>
              <a:solidFill>
                <a:schemeClr val="tx1"/>
              </a:solidFill>
              <a:effectLst/>
              <a:latin typeface="Comic Sans MS" panose="030F0702030302020204" pitchFamily="66" charset="0"/>
              <a:cs typeface="Arial" pitchFamily="34" charset="0"/>
            </a:endParaRPr>
          </a:p>
        </p:txBody>
      </p:sp>
      <p:sp>
        <p:nvSpPr>
          <p:cNvPr id="4" name="Rectangle 3"/>
          <p:cNvSpPr/>
          <p:nvPr/>
        </p:nvSpPr>
        <p:spPr>
          <a:xfrm>
            <a:off x="323528" y="5517232"/>
            <a:ext cx="8496944" cy="938719"/>
          </a:xfrm>
          <a:prstGeom prst="rect">
            <a:avLst/>
          </a:prstGeom>
        </p:spPr>
        <p:txBody>
          <a:bodyPr wrap="square">
            <a:spAutoFit/>
          </a:bodyPr>
          <a:lstStyle/>
          <a:p>
            <a:r>
              <a:rPr lang="en-GB" sz="1100" dirty="0">
                <a:latin typeface="Comic Sans MS" panose="030F0702030302020204" pitchFamily="66" charset="0"/>
              </a:rPr>
              <a:t>EPS (</a:t>
            </a:r>
            <a:r>
              <a:rPr lang="en-GB" sz="1100" dirty="0" err="1">
                <a:latin typeface="Comic Sans MS" panose="030F0702030302020204" pitchFamily="66" charset="0"/>
              </a:rPr>
              <a:t>Etwall</a:t>
            </a:r>
            <a:r>
              <a:rPr lang="en-GB" sz="1100" dirty="0">
                <a:latin typeface="Comic Sans MS" panose="030F0702030302020204" pitchFamily="66" charset="0"/>
              </a:rPr>
              <a:t> Primary School) phases created by CCH &amp; TP Autumn term 2011. The EPS phases follow the Jolly Phonics Programme of progression but have been tweaked to include sounds that are taught in the Letters and Sounds phases 1 – 4 that did not appear in the Jolly Phonics programme.  </a:t>
            </a:r>
            <a:r>
              <a:rPr lang="en-GB" sz="1100" b="1" dirty="0">
                <a:latin typeface="Comic Sans MS" panose="030F0702030302020204" pitchFamily="66" charset="0"/>
              </a:rPr>
              <a:t>Updated by CCH March 2014 – Phase 1 – 4 remains the same and should be covered during EYFS.  Phase 5 and above then follows Nottingham City revised  letters and sounds, using JP as a resource</a:t>
            </a:r>
            <a:endParaRPr lang="en-GB" sz="1100" dirty="0">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 xmlns:p14="http://schemas.microsoft.com/office/powerpoint/2010/main" val="1012631469"/>
              </p:ext>
            </p:extLst>
          </p:nvPr>
        </p:nvGraphicFramePr>
        <p:xfrm>
          <a:off x="444533" y="163086"/>
          <a:ext cx="8040330" cy="4582992"/>
        </p:xfrm>
        <a:graphic>
          <a:graphicData uri="http://schemas.openxmlformats.org/drawingml/2006/table">
            <a:tbl>
              <a:tblPr firstRow="1" firstCol="1" bandRow="1">
                <a:tableStyleId>{5C22544A-7EE6-4342-B048-85BDC9FD1C3A}</a:tableStyleId>
              </a:tblPr>
              <a:tblGrid>
                <a:gridCol w="1160022">
                  <a:extLst>
                    <a:ext uri="{9D8B030D-6E8A-4147-A177-3AD203B41FA5}">
                      <a16:colId xmlns="" xmlns:a16="http://schemas.microsoft.com/office/drawing/2014/main" val="784710514"/>
                    </a:ext>
                  </a:extLst>
                </a:gridCol>
                <a:gridCol w="1160022">
                  <a:extLst>
                    <a:ext uri="{9D8B030D-6E8A-4147-A177-3AD203B41FA5}">
                      <a16:colId xmlns="" xmlns:a16="http://schemas.microsoft.com/office/drawing/2014/main" val="1708534102"/>
                    </a:ext>
                  </a:extLst>
                </a:gridCol>
                <a:gridCol w="802142">
                  <a:extLst>
                    <a:ext uri="{9D8B030D-6E8A-4147-A177-3AD203B41FA5}">
                      <a16:colId xmlns="" xmlns:a16="http://schemas.microsoft.com/office/drawing/2014/main" val="3851558065"/>
                    </a:ext>
                  </a:extLst>
                </a:gridCol>
                <a:gridCol w="789802">
                  <a:extLst>
                    <a:ext uri="{9D8B030D-6E8A-4147-A177-3AD203B41FA5}">
                      <a16:colId xmlns="" xmlns:a16="http://schemas.microsoft.com/office/drawing/2014/main" val="3635325767"/>
                    </a:ext>
                  </a:extLst>
                </a:gridCol>
                <a:gridCol w="80608">
                  <a:extLst>
                    <a:ext uri="{9D8B030D-6E8A-4147-A177-3AD203B41FA5}">
                      <a16:colId xmlns="" xmlns:a16="http://schemas.microsoft.com/office/drawing/2014/main" val="3667365730"/>
                    </a:ext>
                  </a:extLst>
                </a:gridCol>
                <a:gridCol w="789802">
                  <a:extLst>
                    <a:ext uri="{9D8B030D-6E8A-4147-A177-3AD203B41FA5}">
                      <a16:colId xmlns="" xmlns:a16="http://schemas.microsoft.com/office/drawing/2014/main" val="1609670333"/>
                    </a:ext>
                  </a:extLst>
                </a:gridCol>
                <a:gridCol w="814483">
                  <a:extLst>
                    <a:ext uri="{9D8B030D-6E8A-4147-A177-3AD203B41FA5}">
                      <a16:colId xmlns="" xmlns:a16="http://schemas.microsoft.com/office/drawing/2014/main" val="878392729"/>
                    </a:ext>
                  </a:extLst>
                </a:gridCol>
                <a:gridCol w="814483">
                  <a:extLst>
                    <a:ext uri="{9D8B030D-6E8A-4147-A177-3AD203B41FA5}">
                      <a16:colId xmlns="" xmlns:a16="http://schemas.microsoft.com/office/drawing/2014/main" val="3659379600"/>
                    </a:ext>
                  </a:extLst>
                </a:gridCol>
                <a:gridCol w="814483">
                  <a:extLst>
                    <a:ext uri="{9D8B030D-6E8A-4147-A177-3AD203B41FA5}">
                      <a16:colId xmlns="" xmlns:a16="http://schemas.microsoft.com/office/drawing/2014/main" val="2079845873"/>
                    </a:ext>
                  </a:extLst>
                </a:gridCol>
                <a:gridCol w="814483">
                  <a:extLst>
                    <a:ext uri="{9D8B030D-6E8A-4147-A177-3AD203B41FA5}">
                      <a16:colId xmlns="" xmlns:a16="http://schemas.microsoft.com/office/drawing/2014/main" val="2066958060"/>
                    </a:ext>
                  </a:extLst>
                </a:gridCol>
              </a:tblGrid>
              <a:tr h="238202">
                <a:tc gridSpan="10">
                  <a:txBody>
                    <a:bodyPr/>
                    <a:lstStyle/>
                    <a:p>
                      <a:pPr algn="ctr">
                        <a:lnSpc>
                          <a:spcPct val="115000"/>
                        </a:lnSpc>
                        <a:spcAft>
                          <a:spcPts val="0"/>
                        </a:spcAft>
                      </a:pPr>
                      <a:r>
                        <a:rPr lang="en-GB" sz="1200" kern="1200">
                          <a:effectLst/>
                        </a:rPr>
                        <a:t>Etwall Primary School Phases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 xmlns:a16="http://schemas.microsoft.com/office/drawing/2014/main" val="2405734922"/>
                  </a:ext>
                </a:extLst>
              </a:tr>
              <a:tr h="238202">
                <a:tc rowSpan="2">
                  <a:txBody>
                    <a:bodyPr/>
                    <a:lstStyle/>
                    <a:p>
                      <a:pPr>
                        <a:lnSpc>
                          <a:spcPct val="115000"/>
                        </a:lnSpc>
                        <a:spcAft>
                          <a:spcPts val="0"/>
                        </a:spcAft>
                      </a:pPr>
                      <a:r>
                        <a:rPr lang="en-GB" sz="1300" kern="1200">
                          <a:effectLst/>
                        </a:rPr>
                        <a:t>Phase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rowSpan="2">
                  <a:txBody>
                    <a:bodyPr/>
                    <a:lstStyle/>
                    <a:p>
                      <a:pPr algn="ctr">
                        <a:lnSpc>
                          <a:spcPct val="115000"/>
                        </a:lnSpc>
                        <a:spcAft>
                          <a:spcPts val="0"/>
                        </a:spcAft>
                      </a:pPr>
                      <a:r>
                        <a:rPr lang="en-GB" sz="900" kern="1200">
                          <a:effectLst/>
                        </a:rPr>
                        <a:t>Follow activities from Letters and Sounds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ct val="115000"/>
                        </a:lnSpc>
                        <a:spcAft>
                          <a:spcPts val="0"/>
                        </a:spcAft>
                      </a:pPr>
                      <a:r>
                        <a:rPr lang="en-GB" sz="1300" kern="1200">
                          <a:effectLst/>
                        </a:rPr>
                        <a:t>Week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ct val="115000"/>
                        </a:lnSpc>
                        <a:spcAft>
                          <a:spcPts val="0"/>
                        </a:spcAft>
                      </a:pPr>
                      <a:r>
                        <a:rPr lang="en-GB" sz="1300" kern="1200">
                          <a:effectLst/>
                        </a:rPr>
                        <a:t>Week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gridSpan="2">
                  <a:txBody>
                    <a:bodyPr/>
                    <a:lstStyle/>
                    <a:p>
                      <a:pPr algn="ctr">
                        <a:lnSpc>
                          <a:spcPct val="115000"/>
                        </a:lnSpc>
                        <a:spcAft>
                          <a:spcPts val="0"/>
                        </a:spcAft>
                      </a:pPr>
                      <a:r>
                        <a:rPr lang="en-GB" sz="1300" kern="1200">
                          <a:effectLst/>
                        </a:rPr>
                        <a:t>Week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gridSpan="2">
                  <a:txBody>
                    <a:bodyPr/>
                    <a:lstStyle/>
                    <a:p>
                      <a:pPr algn="ctr">
                        <a:lnSpc>
                          <a:spcPct val="115000"/>
                        </a:lnSpc>
                        <a:spcAft>
                          <a:spcPts val="0"/>
                        </a:spcAft>
                      </a:pPr>
                      <a:r>
                        <a:rPr lang="en-GB" sz="1300" kern="1200">
                          <a:effectLst/>
                        </a:rPr>
                        <a:t>Week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a:txBody>
                    <a:bodyPr/>
                    <a:lstStyle/>
                    <a:p>
                      <a:pPr algn="ctr">
                        <a:lnSpc>
                          <a:spcPct val="115000"/>
                        </a:lnSpc>
                        <a:spcAft>
                          <a:spcPts val="0"/>
                        </a:spcAft>
                      </a:pPr>
                      <a:r>
                        <a:rPr lang="en-GB" sz="1300" kern="1200">
                          <a:effectLst/>
                        </a:rPr>
                        <a:t>Week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ct val="115000"/>
                        </a:lnSpc>
                        <a:spcAft>
                          <a:spcPts val="0"/>
                        </a:spcAft>
                      </a:pPr>
                      <a:r>
                        <a:rPr lang="en-GB" sz="1300" kern="1200">
                          <a:effectLst/>
                        </a:rPr>
                        <a:t>Week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extLst>
                  <a:ext uri="{0D108BD9-81ED-4DB2-BD59-A6C34878D82A}">
                    <a16:rowId xmlns="" xmlns:a16="http://schemas.microsoft.com/office/drawing/2014/main" val="3997443506"/>
                  </a:ext>
                </a:extLst>
              </a:tr>
              <a:tr h="238202">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kern="1200">
                          <a:effectLst/>
                        </a:rPr>
                        <a:t>Aspect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ct val="115000"/>
                        </a:lnSpc>
                        <a:spcAft>
                          <a:spcPts val="0"/>
                        </a:spcAft>
                      </a:pPr>
                      <a:r>
                        <a:rPr lang="en-GB" sz="800" kern="1200">
                          <a:effectLst/>
                        </a:rPr>
                        <a:t>Aspect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gridSpan="2">
                  <a:txBody>
                    <a:bodyPr/>
                    <a:lstStyle/>
                    <a:p>
                      <a:pPr algn="ctr">
                        <a:lnSpc>
                          <a:spcPct val="115000"/>
                        </a:lnSpc>
                        <a:spcAft>
                          <a:spcPts val="0"/>
                        </a:spcAft>
                      </a:pPr>
                      <a:r>
                        <a:rPr lang="en-GB" sz="800" kern="1200">
                          <a:effectLst/>
                        </a:rPr>
                        <a:t>Aspect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gridSpan="2">
                  <a:txBody>
                    <a:bodyPr/>
                    <a:lstStyle/>
                    <a:p>
                      <a:pPr algn="ctr">
                        <a:lnSpc>
                          <a:spcPct val="115000"/>
                        </a:lnSpc>
                        <a:spcAft>
                          <a:spcPts val="0"/>
                        </a:spcAft>
                      </a:pPr>
                      <a:r>
                        <a:rPr lang="en-GB" sz="800" kern="1200">
                          <a:effectLst/>
                        </a:rPr>
                        <a:t>Aspect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a:txBody>
                    <a:bodyPr/>
                    <a:lstStyle/>
                    <a:p>
                      <a:pPr algn="ctr">
                        <a:lnSpc>
                          <a:spcPct val="115000"/>
                        </a:lnSpc>
                        <a:spcAft>
                          <a:spcPts val="0"/>
                        </a:spcAft>
                      </a:pPr>
                      <a:r>
                        <a:rPr lang="en-GB" sz="800" kern="1200">
                          <a:effectLst/>
                        </a:rPr>
                        <a:t>Aspect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ct val="115000"/>
                        </a:lnSpc>
                        <a:spcAft>
                          <a:spcPts val="0"/>
                        </a:spcAft>
                      </a:pPr>
                      <a:r>
                        <a:rPr lang="en-GB" sz="800" kern="1200">
                          <a:effectLst/>
                        </a:rPr>
                        <a:t>Aspect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extLst>
                  <a:ext uri="{0D108BD9-81ED-4DB2-BD59-A6C34878D82A}">
                    <a16:rowId xmlns="" xmlns:a16="http://schemas.microsoft.com/office/drawing/2014/main" val="1518067313"/>
                  </a:ext>
                </a:extLst>
              </a:tr>
              <a:tr h="182994">
                <a:tc rowSpan="4">
                  <a:txBody>
                    <a:bodyPr/>
                    <a:lstStyle/>
                    <a:p>
                      <a:pPr>
                        <a:lnSpc>
                          <a:spcPts val="1380"/>
                        </a:lnSpc>
                        <a:spcAft>
                          <a:spcPts val="0"/>
                        </a:spcAft>
                      </a:pPr>
                      <a:r>
                        <a:rPr lang="en-GB" sz="1300" kern="1200">
                          <a:effectLst/>
                        </a:rPr>
                        <a:t>Phase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gridSpan="9">
                  <a:txBody>
                    <a:bodyPr/>
                    <a:lstStyle/>
                    <a:p>
                      <a:pPr algn="ctr">
                        <a:lnSpc>
                          <a:spcPts val="1380"/>
                        </a:lnSpc>
                        <a:spcAft>
                          <a:spcPts val="0"/>
                        </a:spcAft>
                      </a:pPr>
                      <a:r>
                        <a:rPr lang="en-GB" sz="1200" kern="1200">
                          <a:effectLst/>
                        </a:rPr>
                        <a:t>Activities from aspect 7 Phase 1 to be incorporated throughout phase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 xmlns:a16="http://schemas.microsoft.com/office/drawing/2014/main" val="959391349"/>
                  </a:ext>
                </a:extLst>
              </a:tr>
              <a:tr h="182994">
                <a:tc vMerge="1">
                  <a:txBody>
                    <a:bodyPr/>
                    <a:lstStyle/>
                    <a:p>
                      <a:endParaRPr lang="en-GB"/>
                    </a:p>
                  </a:txBody>
                  <a:tcPr/>
                </a:tc>
                <a:tc>
                  <a:txBody>
                    <a:bodyPr/>
                    <a:lstStyle/>
                    <a:p>
                      <a:pPr>
                        <a:lnSpc>
                          <a:spcPts val="1380"/>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b"/>
                </a:tc>
                <a:tc gridSpan="2">
                  <a:txBody>
                    <a:bodyPr/>
                    <a:lstStyle/>
                    <a:p>
                      <a:pPr algn="ctr">
                        <a:lnSpc>
                          <a:spcPts val="1380"/>
                        </a:lnSpc>
                        <a:spcAft>
                          <a:spcPts val="0"/>
                        </a:spcAft>
                      </a:pPr>
                      <a:r>
                        <a:rPr lang="en-GB" sz="1200" kern="1200">
                          <a:effectLst/>
                        </a:rPr>
                        <a:t>Week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b"/>
                </a:tc>
                <a:tc hMerge="1">
                  <a:txBody>
                    <a:bodyPr/>
                    <a:lstStyle/>
                    <a:p>
                      <a:endParaRPr lang="en-GB"/>
                    </a:p>
                  </a:txBody>
                  <a:tcPr/>
                </a:tc>
                <a:tc gridSpan="2">
                  <a:txBody>
                    <a:bodyPr/>
                    <a:lstStyle/>
                    <a:p>
                      <a:pPr algn="ctr">
                        <a:lnSpc>
                          <a:spcPts val="1380"/>
                        </a:lnSpc>
                        <a:spcAft>
                          <a:spcPts val="0"/>
                        </a:spcAft>
                      </a:pPr>
                      <a:r>
                        <a:rPr lang="en-GB" sz="1200" kern="1200">
                          <a:effectLst/>
                        </a:rPr>
                        <a:t>Week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b"/>
                </a:tc>
                <a:tc hMerge="1">
                  <a:txBody>
                    <a:bodyPr/>
                    <a:lstStyle/>
                    <a:p>
                      <a:endParaRPr lang="en-GB"/>
                    </a:p>
                  </a:txBody>
                  <a:tcPr/>
                </a:tc>
                <a:tc>
                  <a:txBody>
                    <a:bodyPr/>
                    <a:lstStyle/>
                    <a:p>
                      <a:pPr algn="ctr">
                        <a:lnSpc>
                          <a:spcPts val="1380"/>
                        </a:lnSpc>
                        <a:spcAft>
                          <a:spcPts val="0"/>
                        </a:spcAft>
                      </a:pPr>
                      <a:r>
                        <a:rPr lang="en-GB" sz="1200" kern="1200">
                          <a:effectLst/>
                        </a:rPr>
                        <a:t>Week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b"/>
                </a:tc>
                <a:tc>
                  <a:txBody>
                    <a:bodyPr/>
                    <a:lstStyle/>
                    <a:p>
                      <a:pPr algn="ctr">
                        <a:lnSpc>
                          <a:spcPts val="1380"/>
                        </a:lnSpc>
                        <a:spcAft>
                          <a:spcPts val="0"/>
                        </a:spcAft>
                      </a:pPr>
                      <a:r>
                        <a:rPr lang="en-GB" sz="1200" kern="1200">
                          <a:effectLst/>
                        </a:rPr>
                        <a:t>Week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b"/>
                </a:tc>
                <a:tc>
                  <a:txBody>
                    <a:bodyPr/>
                    <a:lstStyle/>
                    <a:p>
                      <a:pPr algn="ctr">
                        <a:lnSpc>
                          <a:spcPts val="1380"/>
                        </a:lnSpc>
                        <a:spcAft>
                          <a:spcPts val="0"/>
                        </a:spcAft>
                      </a:pPr>
                      <a:r>
                        <a:rPr lang="en-GB" sz="1200" kern="1200">
                          <a:effectLst/>
                        </a:rPr>
                        <a:t>Week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b"/>
                </a:tc>
                <a:extLst>
                  <a:ext uri="{0D108BD9-81ED-4DB2-BD59-A6C34878D82A}">
                    <a16:rowId xmlns="" xmlns:a16="http://schemas.microsoft.com/office/drawing/2014/main" val="2901125930"/>
                  </a:ext>
                </a:extLst>
              </a:tr>
              <a:tr h="351720">
                <a:tc vMerge="1">
                  <a:txBody>
                    <a:bodyPr/>
                    <a:lstStyle/>
                    <a:p>
                      <a:endParaRPr lang="en-GB"/>
                    </a:p>
                  </a:txBody>
                  <a:tcPr/>
                </a:tc>
                <a:tc>
                  <a:txBody>
                    <a:bodyPr/>
                    <a:lstStyle/>
                    <a:p>
                      <a:pPr marL="457200">
                        <a:lnSpc>
                          <a:spcPct val="115000"/>
                        </a:lnSpc>
                        <a:spcAft>
                          <a:spcPts val="0"/>
                        </a:spcAft>
                      </a:pPr>
                      <a:r>
                        <a:rPr lang="en-GB" sz="900" kern="1200">
                          <a:effectLst/>
                        </a:rPr>
                        <a:t>Sounds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nSpc>
                          <a:spcPct val="115000"/>
                        </a:lnSpc>
                        <a:spcAft>
                          <a:spcPts val="0"/>
                        </a:spcAft>
                      </a:pPr>
                      <a:r>
                        <a:rPr lang="en-GB" sz="1000" kern="1200">
                          <a:effectLst/>
                        </a:rPr>
                        <a:t>s,   a,   t,   p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i,   n,   m, 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ct val="115000"/>
                        </a:lnSpc>
                        <a:spcAft>
                          <a:spcPts val="0"/>
                        </a:spcAft>
                      </a:pPr>
                      <a:r>
                        <a:rPr lang="en-GB" sz="1000" kern="1200">
                          <a:effectLst/>
                        </a:rPr>
                        <a:t>g, o, c, 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ct val="115000"/>
                        </a:lnSpc>
                        <a:spcAft>
                          <a:spcPts val="0"/>
                        </a:spcAft>
                      </a:pPr>
                      <a:r>
                        <a:rPr lang="en-GB" sz="1000" kern="1200">
                          <a:effectLst/>
                        </a:rPr>
                        <a:t>ck, e,  u, 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ct val="115000"/>
                        </a:lnSpc>
                        <a:spcAft>
                          <a:spcPts val="0"/>
                        </a:spcAft>
                      </a:pPr>
                      <a:r>
                        <a:rPr lang="en-GB" sz="1000" kern="1200">
                          <a:effectLst/>
                        </a:rPr>
                        <a:t> h, b, f/ff, l/ll,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Revision week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881340043"/>
                  </a:ext>
                </a:extLst>
              </a:tr>
              <a:tr h="282245">
                <a:tc vMerge="1">
                  <a:txBody>
                    <a:bodyPr/>
                    <a:lstStyle/>
                    <a:p>
                      <a:endParaRPr lang="en-GB"/>
                    </a:p>
                  </a:txBody>
                  <a:tcPr/>
                </a:tc>
                <a:tc>
                  <a:txBody>
                    <a:bodyPr/>
                    <a:lstStyle/>
                    <a:p>
                      <a:pPr marL="457200">
                        <a:lnSpc>
                          <a:spcPts val="1085"/>
                        </a:lnSpc>
                        <a:spcAft>
                          <a:spcPts val="0"/>
                        </a:spcAft>
                      </a:pPr>
                      <a:r>
                        <a:rPr lang="en-GB" sz="900" kern="1200">
                          <a:effectLst/>
                        </a:rPr>
                        <a:t>Tricky words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marL="457200">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ts val="1085"/>
                        </a:lnSpc>
                        <a:spcAft>
                          <a:spcPts val="0"/>
                        </a:spcAft>
                      </a:pPr>
                      <a:r>
                        <a:rPr lang="en-GB" sz="900" kern="1200">
                          <a:effectLst/>
                        </a:rPr>
                        <a:t>I the who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ts val="1085"/>
                        </a:lnSpc>
                        <a:spcAft>
                          <a:spcPts val="0"/>
                        </a:spcAft>
                      </a:pPr>
                      <a:r>
                        <a:rPr lang="en-GB" sz="900" kern="1200">
                          <a:effectLst/>
                        </a:rPr>
                        <a:t>was like 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ts val="1085"/>
                        </a:lnSpc>
                        <a:spcAft>
                          <a:spcPts val="0"/>
                        </a:spcAft>
                      </a:pPr>
                      <a:r>
                        <a:rPr lang="en-GB" sz="900" kern="1200">
                          <a:effectLst/>
                        </a:rPr>
                        <a:t>we you</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3305107500"/>
                  </a:ext>
                </a:extLst>
              </a:tr>
              <a:tr h="182994">
                <a:tc rowSpan="6">
                  <a:txBody>
                    <a:bodyPr/>
                    <a:lstStyle/>
                    <a:p>
                      <a:pPr marL="457200">
                        <a:lnSpc>
                          <a:spcPts val="1380"/>
                        </a:lnSpc>
                        <a:spcAft>
                          <a:spcPts val="0"/>
                        </a:spcAft>
                      </a:pPr>
                      <a:r>
                        <a:rPr lang="en-GB" sz="1300" kern="1200">
                          <a:effectLst/>
                        </a:rPr>
                        <a:t>Phase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marL="457200">
                        <a:lnSpc>
                          <a:spcPts val="1380"/>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gridSpan="2">
                  <a:txBody>
                    <a:bodyPr/>
                    <a:lstStyle/>
                    <a:p>
                      <a:pPr algn="ctr">
                        <a:lnSpc>
                          <a:spcPts val="1380"/>
                        </a:lnSpc>
                        <a:spcAft>
                          <a:spcPts val="0"/>
                        </a:spcAft>
                      </a:pPr>
                      <a:r>
                        <a:rPr lang="en-GB" sz="1200" kern="1200">
                          <a:effectLst/>
                        </a:rPr>
                        <a:t>Week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gridSpan="2">
                  <a:txBody>
                    <a:bodyPr/>
                    <a:lstStyle/>
                    <a:p>
                      <a:pPr algn="ctr">
                        <a:lnSpc>
                          <a:spcPts val="1380"/>
                        </a:lnSpc>
                        <a:spcAft>
                          <a:spcPts val="0"/>
                        </a:spcAft>
                      </a:pPr>
                      <a:r>
                        <a:rPr lang="en-GB" sz="1200" kern="1200">
                          <a:effectLst/>
                        </a:rPr>
                        <a:t>Week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a:txBody>
                    <a:bodyPr/>
                    <a:lstStyle/>
                    <a:p>
                      <a:pPr algn="ctr">
                        <a:lnSpc>
                          <a:spcPts val="1380"/>
                        </a:lnSpc>
                        <a:spcAft>
                          <a:spcPts val="0"/>
                        </a:spcAft>
                      </a:pPr>
                      <a:r>
                        <a:rPr lang="en-GB" sz="1200" kern="1200">
                          <a:effectLst/>
                        </a:rPr>
                        <a:t>Week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extLst>
                  <a:ext uri="{0D108BD9-81ED-4DB2-BD59-A6C34878D82A}">
                    <a16:rowId xmlns="" xmlns:a16="http://schemas.microsoft.com/office/drawing/2014/main" val="3093679382"/>
                  </a:ext>
                </a:extLst>
              </a:tr>
              <a:tr h="351720">
                <a:tc vMerge="1">
                  <a:txBody>
                    <a:bodyPr/>
                    <a:lstStyle/>
                    <a:p>
                      <a:endParaRPr lang="en-GB"/>
                    </a:p>
                  </a:txBody>
                  <a:tcPr/>
                </a:tc>
                <a:tc>
                  <a:txBody>
                    <a:bodyPr/>
                    <a:lstStyle/>
                    <a:p>
                      <a:pPr marL="457200">
                        <a:lnSpc>
                          <a:spcPct val="115000"/>
                        </a:lnSpc>
                        <a:spcAft>
                          <a:spcPts val="0"/>
                        </a:spcAft>
                      </a:pPr>
                      <a:r>
                        <a:rPr lang="en-GB" sz="900" kern="1200">
                          <a:effectLst/>
                        </a:rPr>
                        <a:t>Sounds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rowSpan="2">
                  <a:txBody>
                    <a:bodyPr/>
                    <a:lstStyle/>
                    <a:p>
                      <a:pPr>
                        <a:lnSpc>
                          <a:spcPct val="115000"/>
                        </a:lnSpc>
                        <a:spcAft>
                          <a:spcPts val="0"/>
                        </a:spcAft>
                      </a:pPr>
                      <a:r>
                        <a:rPr lang="en-GB" sz="1000" kern="1200">
                          <a:effectLst/>
                        </a:rPr>
                        <a:t>Revision of phase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j, v, w/wh, x</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ct val="115000"/>
                        </a:lnSpc>
                        <a:spcAft>
                          <a:spcPts val="0"/>
                        </a:spcAft>
                      </a:pPr>
                      <a:r>
                        <a:rPr lang="en-GB" sz="1000" kern="1200">
                          <a:effectLst/>
                        </a:rPr>
                        <a:t>y, z, q,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ct val="115000"/>
                        </a:lnSpc>
                        <a:spcAft>
                          <a:spcPts val="0"/>
                        </a:spcAft>
                      </a:pPr>
                      <a:r>
                        <a:rPr lang="en-GB" sz="10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ct val="115000"/>
                        </a:lnSpc>
                        <a:spcAft>
                          <a:spcPts val="0"/>
                        </a:spcAft>
                      </a:pPr>
                      <a:r>
                        <a:rPr lang="en-GB" sz="1000" kern="1200">
                          <a:effectLst/>
                        </a:rPr>
                        <a:t>ng, ch, sh, th/th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ai, ee, or, ur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3990521150"/>
                  </a:ext>
                </a:extLst>
              </a:tr>
              <a:tr h="282245">
                <a:tc vMerge="1">
                  <a:txBody>
                    <a:bodyPr/>
                    <a:lstStyle/>
                    <a:p>
                      <a:endParaRPr lang="en-GB"/>
                    </a:p>
                  </a:txBody>
                  <a:tcPr/>
                </a:tc>
                <a:tc>
                  <a:txBody>
                    <a:bodyPr/>
                    <a:lstStyle/>
                    <a:p>
                      <a:pPr marL="457200">
                        <a:lnSpc>
                          <a:spcPts val="1085"/>
                        </a:lnSpc>
                        <a:spcAft>
                          <a:spcPts val="0"/>
                        </a:spcAft>
                      </a:pPr>
                      <a:r>
                        <a:rPr lang="en-GB" sz="900" kern="1200">
                          <a:effectLst/>
                        </a:rPr>
                        <a:t>Tricky words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vMerge="1">
                  <a:txBody>
                    <a:bodyPr/>
                    <a:lstStyle/>
                    <a:p>
                      <a:endParaRPr lang="en-GB"/>
                    </a:p>
                  </a:txBody>
                  <a:tcPr/>
                </a:tc>
                <a:tc>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ts val="1085"/>
                        </a:lnSpc>
                        <a:spcAft>
                          <a:spcPts val="0"/>
                        </a:spcAft>
                      </a:pPr>
                      <a:r>
                        <a:rPr lang="en-GB" sz="900" kern="1200">
                          <a:effectLst/>
                        </a:rPr>
                        <a:t>go, so, no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3347598359"/>
                  </a:ext>
                </a:extLst>
              </a:tr>
              <a:tr h="182994">
                <a:tc vMerge="1">
                  <a:txBody>
                    <a:bodyPr/>
                    <a:lstStyle/>
                    <a:p>
                      <a:endParaRPr lang="en-GB"/>
                    </a:p>
                  </a:txBody>
                  <a:tcPr/>
                </a:tc>
                <a:tc>
                  <a:txBody>
                    <a:bodyPr/>
                    <a:lstStyle/>
                    <a:p>
                      <a:pPr marL="457200">
                        <a:lnSpc>
                          <a:spcPts val="1380"/>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gridSpan="2">
                  <a:txBody>
                    <a:bodyPr/>
                    <a:lstStyle/>
                    <a:p>
                      <a:pPr algn="ctr">
                        <a:lnSpc>
                          <a:spcPts val="1380"/>
                        </a:lnSpc>
                        <a:spcAft>
                          <a:spcPts val="0"/>
                        </a:spcAft>
                      </a:pPr>
                      <a:r>
                        <a:rPr lang="en-GB" sz="1200" kern="1200">
                          <a:effectLst/>
                        </a:rPr>
                        <a:t>Week 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gridSpan="2">
                  <a:txBody>
                    <a:bodyPr/>
                    <a:lstStyle/>
                    <a:p>
                      <a:pPr algn="ctr">
                        <a:lnSpc>
                          <a:spcPts val="1380"/>
                        </a:lnSpc>
                        <a:spcAft>
                          <a:spcPts val="0"/>
                        </a:spcAft>
                      </a:pPr>
                      <a:r>
                        <a:rPr lang="en-GB" sz="1200" kern="1200">
                          <a:effectLst/>
                        </a:rPr>
                        <a:t>Week 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a:txBody>
                    <a:bodyPr/>
                    <a:lstStyle/>
                    <a:p>
                      <a:pPr algn="ctr">
                        <a:lnSpc>
                          <a:spcPts val="1380"/>
                        </a:lnSpc>
                        <a:spcAft>
                          <a:spcPts val="0"/>
                        </a:spcAft>
                      </a:pPr>
                      <a:r>
                        <a:rPr lang="en-GB" sz="1200" kern="1200">
                          <a:effectLst/>
                        </a:rPr>
                        <a:t>Week 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extLst>
                  <a:ext uri="{0D108BD9-81ED-4DB2-BD59-A6C34878D82A}">
                    <a16:rowId xmlns="" xmlns:a16="http://schemas.microsoft.com/office/drawing/2014/main" val="3916356436"/>
                  </a:ext>
                </a:extLst>
              </a:tr>
              <a:tr h="522928">
                <a:tc vMerge="1">
                  <a:txBody>
                    <a:bodyPr/>
                    <a:lstStyle/>
                    <a:p>
                      <a:endParaRPr lang="en-GB"/>
                    </a:p>
                  </a:txBody>
                  <a:tcPr/>
                </a:tc>
                <a:tc>
                  <a:txBody>
                    <a:bodyPr/>
                    <a:lstStyle/>
                    <a:p>
                      <a:pPr marL="457200">
                        <a:lnSpc>
                          <a:spcPct val="115000"/>
                        </a:lnSpc>
                        <a:spcAft>
                          <a:spcPts val="0"/>
                        </a:spcAft>
                      </a:pPr>
                      <a:r>
                        <a:rPr lang="en-GB" sz="900" kern="1200">
                          <a:effectLst/>
                        </a:rPr>
                        <a:t>Sounds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nSpc>
                          <a:spcPct val="115000"/>
                        </a:lnSpc>
                        <a:spcAft>
                          <a:spcPts val="0"/>
                        </a:spcAft>
                      </a:pPr>
                      <a:r>
                        <a:rPr lang="en-GB" sz="10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OO/oo, ar, er, oa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ct val="115000"/>
                        </a:lnSpc>
                        <a:spcAft>
                          <a:spcPts val="0"/>
                        </a:spcAft>
                      </a:pPr>
                      <a:r>
                        <a:rPr lang="en-GB" sz="1000" kern="1200">
                          <a:effectLst/>
                        </a:rPr>
                        <a:t>ou, oi, 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ct val="115000"/>
                        </a:lnSpc>
                        <a:spcAft>
                          <a:spcPts val="0"/>
                        </a:spcAft>
                      </a:pPr>
                      <a:r>
                        <a:rPr lang="en-GB" sz="10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ct val="115000"/>
                        </a:lnSpc>
                        <a:spcAft>
                          <a:spcPts val="0"/>
                        </a:spcAft>
                      </a:pPr>
                      <a:r>
                        <a:rPr lang="en-GB" sz="1000" kern="1200">
                          <a:effectLst/>
                        </a:rPr>
                        <a:t>oy, ay, i_e, ow (super wow)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1443658124"/>
                  </a:ext>
                </a:extLst>
              </a:tr>
              <a:tr h="282245">
                <a:tc vMerge="1">
                  <a:txBody>
                    <a:bodyPr/>
                    <a:lstStyle/>
                    <a:p>
                      <a:endParaRPr lang="en-GB"/>
                    </a:p>
                  </a:txBody>
                  <a:tcPr/>
                </a:tc>
                <a:tc>
                  <a:txBody>
                    <a:bodyPr/>
                    <a:lstStyle/>
                    <a:p>
                      <a:pPr marL="457200">
                        <a:lnSpc>
                          <a:spcPts val="1085"/>
                        </a:lnSpc>
                        <a:spcAft>
                          <a:spcPts val="0"/>
                        </a:spcAft>
                      </a:pPr>
                      <a:r>
                        <a:rPr lang="en-GB" sz="900" kern="1200">
                          <a:effectLst/>
                        </a:rPr>
                        <a:t>Tricky words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nSpc>
                          <a:spcPts val="1085"/>
                        </a:lnSpc>
                        <a:spcAft>
                          <a:spcPts val="0"/>
                        </a:spcAft>
                      </a:pPr>
                      <a:r>
                        <a:rPr lang="en-GB" sz="900" kern="1200">
                          <a:effectLst/>
                        </a:rPr>
                        <a:t>my, are come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ts val="1085"/>
                        </a:lnSpc>
                        <a:spcAft>
                          <a:spcPts val="0"/>
                        </a:spcAft>
                      </a:pPr>
                      <a:r>
                        <a:rPr lang="en-GB" sz="900" kern="1200">
                          <a:effectLst/>
                        </a:rPr>
                        <a:t>all  she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ts val="1085"/>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ts val="1085"/>
                        </a:lnSpc>
                        <a:spcAft>
                          <a:spcPts val="0"/>
                        </a:spcAft>
                      </a:pPr>
                      <a:r>
                        <a:rPr lang="en-GB" sz="900" kern="1200">
                          <a:effectLst/>
                        </a:rPr>
                        <a:t>to do want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3026273960"/>
                  </a:ext>
                </a:extLst>
              </a:tr>
              <a:tr h="182994">
                <a:tc rowSpan="3">
                  <a:txBody>
                    <a:bodyPr/>
                    <a:lstStyle/>
                    <a:p>
                      <a:pPr marL="457200">
                        <a:lnSpc>
                          <a:spcPts val="1380"/>
                        </a:lnSpc>
                        <a:spcAft>
                          <a:spcPts val="0"/>
                        </a:spcAft>
                      </a:pPr>
                      <a:r>
                        <a:rPr lang="en-GB" sz="1300" kern="1200">
                          <a:effectLst/>
                        </a:rPr>
                        <a:t>Phase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marL="457200">
                        <a:lnSpc>
                          <a:spcPts val="1380"/>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gridSpan="2">
                  <a:txBody>
                    <a:bodyPr/>
                    <a:lstStyle/>
                    <a:p>
                      <a:pPr algn="ctr">
                        <a:lnSpc>
                          <a:spcPts val="1380"/>
                        </a:lnSpc>
                        <a:spcAft>
                          <a:spcPts val="0"/>
                        </a:spcAft>
                      </a:pPr>
                      <a:r>
                        <a:rPr lang="en-GB" sz="1200" kern="1200">
                          <a:effectLst/>
                        </a:rPr>
                        <a:t>Week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gridSpan="2">
                  <a:txBody>
                    <a:bodyPr/>
                    <a:lstStyle/>
                    <a:p>
                      <a:pPr algn="ctr">
                        <a:lnSpc>
                          <a:spcPts val="1380"/>
                        </a:lnSpc>
                        <a:spcAft>
                          <a:spcPts val="0"/>
                        </a:spcAft>
                      </a:pPr>
                      <a:r>
                        <a:rPr lang="en-GB" sz="1200" kern="1200">
                          <a:effectLst/>
                        </a:rPr>
                        <a:t>Week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hMerge="1">
                  <a:txBody>
                    <a:bodyPr/>
                    <a:lstStyle/>
                    <a:p>
                      <a:endParaRPr lang="en-GB"/>
                    </a:p>
                  </a:txBody>
                  <a:tcPr/>
                </a:tc>
                <a:tc>
                  <a:txBody>
                    <a:bodyPr/>
                    <a:lstStyle/>
                    <a:p>
                      <a:pPr algn="ctr">
                        <a:lnSpc>
                          <a:spcPts val="1380"/>
                        </a:lnSpc>
                        <a:spcAft>
                          <a:spcPts val="0"/>
                        </a:spcAft>
                      </a:pPr>
                      <a:r>
                        <a:rPr lang="en-GB" sz="1200" kern="1200">
                          <a:effectLst/>
                        </a:rPr>
                        <a:t>Week 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gn="ctr">
                        <a:lnSpc>
                          <a:spcPts val="1380"/>
                        </a:lnSpc>
                        <a:spcAft>
                          <a:spcPts val="0"/>
                        </a:spcAft>
                      </a:pPr>
                      <a:r>
                        <a:rPr lang="en-GB" sz="1200" kern="1200">
                          <a:effectLst/>
                        </a:rPr>
                        <a:t>Week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extLst>
                  <a:ext uri="{0D108BD9-81ED-4DB2-BD59-A6C34878D82A}">
                    <a16:rowId xmlns="" xmlns:a16="http://schemas.microsoft.com/office/drawing/2014/main" val="2313184565"/>
                  </a:ext>
                </a:extLst>
              </a:tr>
              <a:tr h="351720">
                <a:tc vMerge="1">
                  <a:txBody>
                    <a:bodyPr/>
                    <a:lstStyle/>
                    <a:p>
                      <a:endParaRPr lang="en-GB"/>
                    </a:p>
                  </a:txBody>
                  <a:tcPr/>
                </a:tc>
                <a:tc>
                  <a:txBody>
                    <a:bodyPr/>
                    <a:lstStyle/>
                    <a:p>
                      <a:pPr marL="457200">
                        <a:lnSpc>
                          <a:spcPct val="115000"/>
                        </a:lnSpc>
                        <a:spcAft>
                          <a:spcPts val="0"/>
                        </a:spcAft>
                      </a:pPr>
                      <a:r>
                        <a:rPr lang="en-GB" sz="900" kern="1200">
                          <a:effectLst/>
                        </a:rPr>
                        <a:t>Sounds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nSpc>
                          <a:spcPct val="115000"/>
                        </a:lnSpc>
                        <a:spcAft>
                          <a:spcPts val="0"/>
                        </a:spcAft>
                      </a:pPr>
                      <a:r>
                        <a:rPr lang="en-GB" sz="1000" kern="1200">
                          <a:effectLst/>
                        </a:rPr>
                        <a:t>Revision of phase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ir, aw, a_e, o_e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ct val="115000"/>
                        </a:lnSpc>
                        <a:spcAft>
                          <a:spcPts val="0"/>
                        </a:spcAft>
                      </a:pPr>
                      <a:r>
                        <a:rPr lang="en-GB" sz="10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ct val="115000"/>
                        </a:lnSpc>
                        <a:spcAft>
                          <a:spcPts val="0"/>
                        </a:spcAft>
                      </a:pPr>
                      <a:r>
                        <a:rPr lang="en-GB" sz="1000" kern="1200">
                          <a:effectLst/>
                        </a:rPr>
                        <a:t>u_e, ea (eat) al/aw practise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ct val="115000"/>
                        </a:lnSpc>
                        <a:spcAft>
                          <a:spcPts val="0"/>
                        </a:spcAft>
                      </a:pPr>
                      <a:r>
                        <a:rPr lang="en-GB" sz="10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1000" kern="1200">
                          <a:effectLst/>
                        </a:rPr>
                        <a:t>ear, air, ure, igh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2500901449"/>
                  </a:ext>
                </a:extLst>
              </a:tr>
              <a:tr h="471566">
                <a:tc vMerge="1">
                  <a:txBody>
                    <a:bodyPr/>
                    <a:lstStyle/>
                    <a:p>
                      <a:endParaRPr lang="en-GB"/>
                    </a:p>
                  </a:txBody>
                  <a:tcPr/>
                </a:tc>
                <a:tc>
                  <a:txBody>
                    <a:bodyPr/>
                    <a:lstStyle/>
                    <a:p>
                      <a:pPr marL="457200">
                        <a:lnSpc>
                          <a:spcPct val="115000"/>
                        </a:lnSpc>
                        <a:spcAft>
                          <a:spcPts val="0"/>
                        </a:spcAft>
                      </a:pPr>
                      <a:r>
                        <a:rPr lang="en-GB" sz="900" kern="1200">
                          <a:effectLst/>
                        </a:rPr>
                        <a:t>Tricky words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nchor="ctr"/>
                </a:tc>
                <a:tc>
                  <a:txBody>
                    <a:bodyPr/>
                    <a:lstStyle/>
                    <a:p>
                      <a:pPr>
                        <a:lnSpc>
                          <a:spcPct val="115000"/>
                        </a:lnSpc>
                        <a:spcAft>
                          <a:spcPts val="0"/>
                        </a:spcAft>
                      </a:pPr>
                      <a:r>
                        <a:rPr lang="en-GB" sz="900" kern="1200">
                          <a:effectLst/>
                        </a:rPr>
                        <a:t>said, some, he, by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gridSpan="2">
                  <a:txBody>
                    <a:bodyPr/>
                    <a:lstStyle/>
                    <a:p>
                      <a:pPr>
                        <a:lnSpc>
                          <a:spcPct val="115000"/>
                        </a:lnSpc>
                        <a:spcAft>
                          <a:spcPts val="0"/>
                        </a:spcAft>
                      </a:pPr>
                      <a:r>
                        <a:rPr lang="en-GB" sz="900" kern="1200">
                          <a:effectLst/>
                        </a:rPr>
                        <a:t>be, here, there, one, have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gridSpan="2">
                  <a:txBody>
                    <a:bodyPr/>
                    <a:lstStyle/>
                    <a:p>
                      <a:pPr>
                        <a:lnSpc>
                          <a:spcPct val="115000"/>
                        </a:lnSpc>
                        <a:spcAft>
                          <a:spcPts val="0"/>
                        </a:spcAft>
                      </a:pPr>
                      <a:r>
                        <a:rPr lang="en-GB" sz="900" kern="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hMerge="1">
                  <a:txBody>
                    <a:bodyPr/>
                    <a:lstStyle/>
                    <a:p>
                      <a:endParaRPr lang="en-GB"/>
                    </a:p>
                  </a:txBody>
                  <a:tcPr/>
                </a:tc>
                <a:tc>
                  <a:txBody>
                    <a:bodyPr/>
                    <a:lstStyle/>
                    <a:p>
                      <a:pPr>
                        <a:lnSpc>
                          <a:spcPct val="115000"/>
                        </a:lnSpc>
                        <a:spcAft>
                          <a:spcPts val="0"/>
                        </a:spcAft>
                      </a:pPr>
                      <a:r>
                        <a:rPr lang="en-GB" sz="900" kern="1200">
                          <a:effectLst/>
                        </a:rPr>
                        <a:t>they, live, give, only, old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tc>
                  <a:txBody>
                    <a:bodyPr/>
                    <a:lstStyle/>
                    <a:p>
                      <a:pPr>
                        <a:lnSpc>
                          <a:spcPct val="115000"/>
                        </a:lnSpc>
                        <a:spcAft>
                          <a:spcPts val="0"/>
                        </a:spcAft>
                      </a:pPr>
                      <a:r>
                        <a:rPr lang="en-GB" sz="900" kern="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208" marR="55208" marT="9305" marB="0"/>
                </a:tc>
                <a:extLst>
                  <a:ext uri="{0D108BD9-81ED-4DB2-BD59-A6C34878D82A}">
                    <a16:rowId xmlns="" xmlns:a16="http://schemas.microsoft.com/office/drawing/2014/main" val="2054234999"/>
                  </a:ext>
                </a:extLst>
              </a:tr>
            </a:tbl>
          </a:graphicData>
        </a:graphic>
      </p:graphicFrame>
    </p:spTree>
    <p:extLst>
      <p:ext uri="{BB962C8B-B14F-4D97-AF65-F5344CB8AC3E}">
        <p14:creationId xmlns="" xmlns:p14="http://schemas.microsoft.com/office/powerpoint/2010/main" val="122398044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352928" cy="584775"/>
          </a:xfrm>
          <a:prstGeom prst="rect">
            <a:avLst/>
          </a:prstGeom>
          <a:noFill/>
        </p:spPr>
        <p:txBody>
          <a:bodyPr wrap="square" rtlCol="0">
            <a:spAutoFit/>
          </a:bodyPr>
          <a:lstStyle/>
          <a:p>
            <a:r>
              <a:rPr lang="en-GB" sz="1600" dirty="0" smtClean="0">
                <a:latin typeface="Comic Sans MS" pitchFamily="66" charset="0"/>
              </a:rPr>
              <a:t>We are following letters and sounds phonics from the DFE and are supplementing it with good practice from Jolly phonics, Mr Thorne does phonics and other materials.</a:t>
            </a:r>
            <a:endParaRPr lang="en-GB" sz="1600" dirty="0">
              <a:latin typeface="Comic Sans MS" pitchFamily="66" charset="0"/>
            </a:endParaRPr>
          </a:p>
        </p:txBody>
      </p:sp>
      <p:sp>
        <p:nvSpPr>
          <p:cNvPr id="3" name="TextBox 2"/>
          <p:cNvSpPr txBox="1"/>
          <p:nvPr/>
        </p:nvSpPr>
        <p:spPr>
          <a:xfrm>
            <a:off x="395536" y="1124744"/>
            <a:ext cx="7848872" cy="861774"/>
          </a:xfrm>
          <a:prstGeom prst="rect">
            <a:avLst/>
          </a:prstGeom>
          <a:noFill/>
        </p:spPr>
        <p:txBody>
          <a:bodyPr wrap="square" rtlCol="0">
            <a:spAutoFit/>
          </a:bodyPr>
          <a:lstStyle/>
          <a:p>
            <a:r>
              <a:rPr lang="en-GB" sz="1600" dirty="0" smtClean="0">
                <a:latin typeface="Comic Sans MS" pitchFamily="66" charset="0"/>
              </a:rPr>
              <a:t>During the first 6 weeks of Reception the children will revisit </a:t>
            </a:r>
            <a:r>
              <a:rPr lang="en-GB" sz="1600" dirty="0" smtClean="0">
                <a:solidFill>
                  <a:srgbClr val="FF0000"/>
                </a:solidFill>
                <a:latin typeface="Comic Sans MS" pitchFamily="66" charset="0"/>
              </a:rPr>
              <a:t>Phase 1 </a:t>
            </a:r>
            <a:r>
              <a:rPr lang="en-GB" sz="1600" dirty="0" smtClean="0">
                <a:latin typeface="Comic Sans MS" pitchFamily="66" charset="0"/>
              </a:rPr>
              <a:t>which the pre school settings would have been working on. There are seven aspects:</a:t>
            </a:r>
          </a:p>
          <a:p>
            <a:r>
              <a:rPr lang="en-GB" dirty="0" smtClean="0"/>
              <a:t>  </a:t>
            </a:r>
            <a:endParaRPr lang="en-GB" dirty="0"/>
          </a:p>
        </p:txBody>
      </p:sp>
      <p:sp>
        <p:nvSpPr>
          <p:cNvPr id="4" name="TextBox 3"/>
          <p:cNvSpPr txBox="1"/>
          <p:nvPr/>
        </p:nvSpPr>
        <p:spPr>
          <a:xfrm>
            <a:off x="395536" y="1916832"/>
            <a:ext cx="8064896" cy="1846659"/>
          </a:xfrm>
          <a:prstGeom prst="rect">
            <a:avLst/>
          </a:prstGeom>
          <a:noFill/>
        </p:spPr>
        <p:txBody>
          <a:bodyPr wrap="square" rtlCol="0">
            <a:spAutoFit/>
          </a:bodyPr>
          <a:lstStyle/>
          <a:p>
            <a:pPr algn="ctr">
              <a:buFont typeface="Arial" pitchFamily="34" charset="0"/>
              <a:buChar char="•"/>
            </a:pPr>
            <a:r>
              <a:rPr lang="en-GB" sz="1600" dirty="0" smtClean="0">
                <a:latin typeface="Comic Sans MS" pitchFamily="66" charset="0"/>
              </a:rPr>
              <a:t>environmental sounds </a:t>
            </a:r>
          </a:p>
          <a:p>
            <a:pPr algn="ctr">
              <a:buFont typeface="Arial" pitchFamily="34" charset="0"/>
              <a:buChar char="•"/>
            </a:pPr>
            <a:r>
              <a:rPr lang="en-GB" sz="1600" dirty="0" smtClean="0">
                <a:latin typeface="Comic Sans MS" pitchFamily="66" charset="0"/>
              </a:rPr>
              <a:t>instrumental sounds </a:t>
            </a:r>
          </a:p>
          <a:p>
            <a:pPr algn="ctr">
              <a:buFont typeface="Arial" pitchFamily="34" charset="0"/>
              <a:buChar char="•"/>
            </a:pPr>
            <a:r>
              <a:rPr lang="en-GB" sz="1600" dirty="0" smtClean="0">
                <a:latin typeface="Comic Sans MS" pitchFamily="66" charset="0"/>
              </a:rPr>
              <a:t>body percussion </a:t>
            </a:r>
          </a:p>
          <a:p>
            <a:pPr algn="ctr">
              <a:buFont typeface="Arial" pitchFamily="34" charset="0"/>
              <a:buChar char="•"/>
            </a:pPr>
            <a:r>
              <a:rPr lang="en-GB" sz="1600" dirty="0" smtClean="0">
                <a:latin typeface="Comic Sans MS" pitchFamily="66" charset="0"/>
              </a:rPr>
              <a:t>rhythm and rhyme </a:t>
            </a:r>
          </a:p>
          <a:p>
            <a:pPr algn="ctr">
              <a:buFont typeface="Arial" pitchFamily="34" charset="0"/>
              <a:buChar char="•"/>
            </a:pPr>
            <a:r>
              <a:rPr lang="en-GB" sz="1600" dirty="0" smtClean="0">
                <a:latin typeface="Comic Sans MS" pitchFamily="66" charset="0"/>
              </a:rPr>
              <a:t>alliteration </a:t>
            </a:r>
          </a:p>
          <a:p>
            <a:pPr algn="ctr">
              <a:buFont typeface="Arial" pitchFamily="34" charset="0"/>
              <a:buChar char="•"/>
            </a:pPr>
            <a:r>
              <a:rPr lang="en-GB" sz="1600" dirty="0" smtClean="0">
                <a:latin typeface="Comic Sans MS" pitchFamily="66" charset="0"/>
              </a:rPr>
              <a:t>voice sounds </a:t>
            </a:r>
          </a:p>
          <a:p>
            <a:pPr algn="ctr">
              <a:buFont typeface="Arial" pitchFamily="34" charset="0"/>
              <a:buChar char="•"/>
            </a:pPr>
            <a:r>
              <a:rPr lang="en-GB" sz="1600" dirty="0" smtClean="0">
                <a:latin typeface="Comic Sans MS" pitchFamily="66" charset="0"/>
              </a:rPr>
              <a:t>oral blending and segmenting </a:t>
            </a:r>
            <a:endParaRPr lang="en-GB" sz="1600" dirty="0">
              <a:latin typeface="Comic Sans MS" pitchFamily="66" charset="0"/>
            </a:endParaRPr>
          </a:p>
        </p:txBody>
      </p:sp>
      <p:sp>
        <p:nvSpPr>
          <p:cNvPr id="5" name="TextBox 4"/>
          <p:cNvSpPr txBox="1"/>
          <p:nvPr/>
        </p:nvSpPr>
        <p:spPr>
          <a:xfrm>
            <a:off x="683568" y="4005064"/>
            <a:ext cx="7848872" cy="1815882"/>
          </a:xfrm>
          <a:prstGeom prst="rect">
            <a:avLst/>
          </a:prstGeom>
          <a:noFill/>
        </p:spPr>
        <p:txBody>
          <a:bodyPr wrap="square" rtlCol="0">
            <a:spAutoFit/>
          </a:bodyPr>
          <a:lstStyle/>
          <a:p>
            <a:r>
              <a:rPr lang="en-GB" sz="1600" dirty="0" smtClean="0">
                <a:latin typeface="Comic Sans MS" pitchFamily="66" charset="0"/>
              </a:rPr>
              <a:t>children learn… </a:t>
            </a:r>
          </a:p>
          <a:p>
            <a:pPr>
              <a:buFont typeface="Arial" pitchFamily="34" charset="0"/>
              <a:buChar char="•"/>
            </a:pPr>
            <a:r>
              <a:rPr lang="en-GB" sz="1600" dirty="0" smtClean="0">
                <a:latin typeface="Comic Sans MS" pitchFamily="66" charset="0"/>
              </a:rPr>
              <a:t>awareness of rhyme and alliteration </a:t>
            </a:r>
          </a:p>
          <a:p>
            <a:pPr>
              <a:buFont typeface="Arial" pitchFamily="34" charset="0"/>
              <a:buChar char="•"/>
            </a:pPr>
            <a:r>
              <a:rPr lang="en-GB" sz="1600" dirty="0" smtClean="0">
                <a:latin typeface="Comic Sans MS" pitchFamily="66" charset="0"/>
              </a:rPr>
              <a:t>to distinguish between different sounds in the environment and phonemes </a:t>
            </a:r>
          </a:p>
          <a:p>
            <a:pPr>
              <a:buFont typeface="Arial" pitchFamily="34" charset="0"/>
              <a:buChar char="•"/>
            </a:pPr>
            <a:r>
              <a:rPr lang="en-GB" sz="1600" dirty="0" smtClean="0">
                <a:latin typeface="Comic Sans MS" pitchFamily="66" charset="0"/>
              </a:rPr>
              <a:t>to explore and experiment with sounds and words </a:t>
            </a:r>
          </a:p>
          <a:p>
            <a:pPr>
              <a:buFont typeface="Arial" pitchFamily="34" charset="0"/>
              <a:buChar char="•"/>
            </a:pPr>
            <a:r>
              <a:rPr lang="en-GB" sz="1600" dirty="0" smtClean="0">
                <a:latin typeface="Comic Sans MS" pitchFamily="66" charset="0"/>
              </a:rPr>
              <a:t>to orally blend and segment phonemes  </a:t>
            </a:r>
          </a:p>
          <a:p>
            <a:pPr>
              <a:buFont typeface="Arial" pitchFamily="34" charset="0"/>
              <a:buChar char="•"/>
            </a:pPr>
            <a:endParaRPr lang="en-GB" sz="1600" dirty="0" smtClean="0">
              <a:latin typeface="Comic Sans MS" pitchFamily="66" charset="0"/>
            </a:endParaRPr>
          </a:p>
          <a:p>
            <a:r>
              <a:rPr lang="en-GB" sz="1600" dirty="0" smtClean="0">
                <a:latin typeface="Comic Sans MS" pitchFamily="66" charset="0"/>
              </a:rPr>
              <a:t>This phase lays the foundations that are needed for the next phase.</a:t>
            </a:r>
            <a:endParaRPr lang="en-GB" sz="1600"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835696" y="764704"/>
          <a:ext cx="5616624" cy="5183125"/>
        </p:xfrm>
        <a:graphic>
          <a:graphicData uri="http://schemas.openxmlformats.org/drawingml/2006/table">
            <a:tbl>
              <a:tblPr/>
              <a:tblGrid>
                <a:gridCol w="597778"/>
                <a:gridCol w="1419723"/>
                <a:gridCol w="2216761"/>
                <a:gridCol w="1382362"/>
              </a:tblGrid>
              <a:tr h="291925">
                <a:tc gridSpan="2">
                  <a:txBody>
                    <a:bodyPr/>
                    <a:lstStyle/>
                    <a:p>
                      <a:pPr algn="l" fontAlgn="b"/>
                      <a:r>
                        <a:rPr lang="en-GB" sz="1200" b="1" i="0" u="none" strike="noStrike" dirty="0">
                          <a:solidFill>
                            <a:srgbClr val="000000"/>
                          </a:solidFill>
                          <a:latin typeface="Comic Sans MS"/>
                        </a:rPr>
                        <a:t>Phase 2</a:t>
                      </a:r>
                    </a:p>
                  </a:txBody>
                  <a:tcPr marL="7846" marR="7846" marT="7846"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fontAlgn="b"/>
                      <a:endParaRPr lang="en-GB" sz="1000" b="0" i="0" u="none" strike="noStrike">
                        <a:solidFill>
                          <a:srgbClr val="000000"/>
                        </a:solidFill>
                        <a:latin typeface="Calibri"/>
                      </a:endParaRPr>
                    </a:p>
                  </a:txBody>
                  <a:tcPr marL="7846" marR="7846" marT="784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000" b="0" i="0" u="none" strike="noStrike">
                        <a:solidFill>
                          <a:srgbClr val="000000"/>
                        </a:solidFill>
                        <a:latin typeface="Calibri"/>
                      </a:endParaRPr>
                    </a:p>
                  </a:txBody>
                  <a:tcPr marL="7846" marR="7846" marT="7846" marB="0" anchor="b">
                    <a:lnL>
                      <a:noFill/>
                    </a:lnL>
                    <a:lnR>
                      <a:noFill/>
                    </a:lnR>
                    <a:lnT>
                      <a:noFill/>
                    </a:lnT>
                    <a:lnB w="6350" cap="flat" cmpd="sng" algn="ctr">
                      <a:solidFill>
                        <a:srgbClr val="000000"/>
                      </a:solidFill>
                      <a:prstDash val="solid"/>
                      <a:round/>
                      <a:headEnd type="none" w="med" len="med"/>
                      <a:tailEnd type="none" w="med" len="med"/>
                    </a:lnB>
                  </a:tcPr>
                </a:tc>
              </a:tr>
              <a:tr h="253002">
                <a:tc>
                  <a:txBody>
                    <a:bodyPr/>
                    <a:lstStyle/>
                    <a:p>
                      <a:pPr algn="l" fontAlgn="b"/>
                      <a:r>
                        <a:rPr lang="en-GB" sz="1000" b="1" i="0" u="none" strike="noStrike">
                          <a:solidFill>
                            <a:srgbClr val="000000"/>
                          </a:solidFill>
                          <a:latin typeface="Comic Sans MS"/>
                        </a:rPr>
                        <a:t>Week</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000" b="1" i="0" u="none" strike="noStrike">
                          <a:solidFill>
                            <a:srgbClr val="000000"/>
                          </a:solidFill>
                          <a:latin typeface="Comic Sans MS"/>
                        </a:rPr>
                        <a:t>Letters and sound</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000" b="1" i="0" u="none" strike="noStrike">
                          <a:solidFill>
                            <a:srgbClr val="000000"/>
                          </a:solidFill>
                          <a:latin typeface="Comic Sans MS"/>
                        </a:rPr>
                        <a:t>Word building examples</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000" b="1" i="0" u="none" strike="noStrike">
                          <a:solidFill>
                            <a:srgbClr val="000000"/>
                          </a:solidFill>
                          <a:latin typeface="Comic Sans MS"/>
                        </a:rPr>
                        <a:t>CEW</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14078">
                <a:tc>
                  <a:txBody>
                    <a:bodyPr/>
                    <a:lstStyle/>
                    <a:p>
                      <a:pPr algn="r" fontAlgn="b"/>
                      <a:r>
                        <a:rPr lang="en-GB" sz="900" b="0" i="0" u="none" strike="noStrike">
                          <a:solidFill>
                            <a:srgbClr val="000000"/>
                          </a:solidFill>
                          <a:latin typeface="Comic Sans MS"/>
                        </a:rPr>
                        <a:t>1</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400" b="0" i="0" u="none" strike="noStrike">
                          <a:solidFill>
                            <a:srgbClr val="000000"/>
                          </a:solidFill>
                          <a:latin typeface="Comic Sans MS"/>
                        </a:rPr>
                        <a:t>s-a-t-p-</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sat tap pat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a as at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rowSpan="4">
                  <a:txBody>
                    <a:bodyPr/>
                    <a:lstStyle/>
                    <a:p>
                      <a:pPr algn="r" fontAlgn="ctr"/>
                      <a:r>
                        <a:rPr lang="en-GB" sz="900" b="0" i="0" u="none" strike="noStrike">
                          <a:solidFill>
                            <a:srgbClr val="000000"/>
                          </a:solidFill>
                          <a:latin typeface="Comic Sans MS"/>
                        </a:rPr>
                        <a:t>2</a:t>
                      </a:r>
                    </a:p>
                  </a:txBody>
                  <a:tcPr marL="7846" marR="7846" marT="7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400" b="0" i="0" u="none" strike="noStrike">
                          <a:solidFill>
                            <a:srgbClr val="000000"/>
                          </a:solidFill>
                          <a:latin typeface="Comic Sans MS"/>
                        </a:rPr>
                        <a:t>i</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sit pit tip pip sip</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is it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n-/-n</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900" b="0" i="0" u="none" strike="noStrike">
                          <a:solidFill>
                            <a:srgbClr val="000000"/>
                          </a:solidFill>
                          <a:latin typeface="Comic Sans MS"/>
                        </a:rPr>
                        <a:t>pan pin tin tan nap</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in an</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m-/-m</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man mat map</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am</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d-/-d</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sad dip</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dad did and</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rowSpan="4">
                  <a:txBody>
                    <a:bodyPr/>
                    <a:lstStyle/>
                    <a:p>
                      <a:pPr algn="r" fontAlgn="ctr"/>
                      <a:r>
                        <a:rPr lang="en-GB" sz="900" b="0" i="0" u="none" strike="noStrike">
                          <a:solidFill>
                            <a:srgbClr val="000000"/>
                          </a:solidFill>
                          <a:latin typeface="Comic Sans MS"/>
                        </a:rPr>
                        <a:t>3</a:t>
                      </a:r>
                    </a:p>
                  </a:txBody>
                  <a:tcPr marL="7846" marR="7846" marT="7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400" b="0" i="0" u="none" strike="noStrike">
                          <a:solidFill>
                            <a:srgbClr val="000000"/>
                          </a:solidFill>
                          <a:latin typeface="Comic Sans MS"/>
                        </a:rPr>
                        <a:t>g-/-g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pig dig gas gap</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o</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pot top dog pop</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got on not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c-</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cot cap cat cod</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can</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k-</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kid kit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rowSpan="5">
                  <a:txBody>
                    <a:bodyPr/>
                    <a:lstStyle/>
                    <a:p>
                      <a:pPr algn="r" fontAlgn="ctr"/>
                      <a:r>
                        <a:rPr lang="en-GB" sz="900" b="0" i="0" u="none" strike="noStrike">
                          <a:solidFill>
                            <a:srgbClr val="000000"/>
                          </a:solidFill>
                          <a:latin typeface="Comic Sans MS"/>
                        </a:rPr>
                        <a:t>4</a:t>
                      </a:r>
                    </a:p>
                  </a:txBody>
                  <a:tcPr marL="7846" marR="7846" marT="7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400" b="0" i="0" u="none" strike="noStrike">
                          <a:solidFill>
                            <a:srgbClr val="000000"/>
                          </a:solidFill>
                          <a:latin typeface="Comic Sans MS"/>
                        </a:rPr>
                        <a:t>ck</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pack sack kick pick sick</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e</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900" b="0" i="0" u="none" strike="noStrike">
                          <a:solidFill>
                            <a:srgbClr val="000000"/>
                          </a:solidFill>
                          <a:latin typeface="Comic Sans MS"/>
                        </a:rPr>
                        <a:t>pet ten net pen peg men neck</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get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u</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run mug cup sun mud</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mum up put (north)</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r-</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rat rag ram rug tor rip rim</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Tricky</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to the (reading)</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rowSpan="6">
                  <a:txBody>
                    <a:bodyPr/>
                    <a:lstStyle/>
                    <a:p>
                      <a:pPr algn="r" fontAlgn="ctr"/>
                      <a:r>
                        <a:rPr lang="en-GB" sz="900" b="0" i="0" u="none" strike="noStrike">
                          <a:solidFill>
                            <a:srgbClr val="000000"/>
                          </a:solidFill>
                          <a:latin typeface="Comic Sans MS"/>
                        </a:rPr>
                        <a:t>5</a:t>
                      </a:r>
                    </a:p>
                  </a:txBody>
                  <a:tcPr marL="7846" marR="7846" marT="7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400" b="0" i="0" u="none" strike="noStrike">
                          <a:solidFill>
                            <a:srgbClr val="000000"/>
                          </a:solidFill>
                          <a:latin typeface="Comic Sans MS"/>
                        </a:rPr>
                        <a:t>h-</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900" b="0" i="0" u="none" strike="noStrike">
                          <a:solidFill>
                            <a:srgbClr val="000000"/>
                          </a:solidFill>
                          <a:latin typeface="Comic Sans MS"/>
                        </a:rPr>
                        <a:t>hot hut hop hit hat hum hug</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had his him has</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b-</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bad bag bed bug bus bat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big back but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f-/-ff</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fan fat fit fun fog puff huff</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of if off</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l-/-ll</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lap leg lit bell fill doll sell tell</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dirty="0">
                          <a:solidFill>
                            <a:srgbClr val="000000"/>
                          </a:solidFill>
                          <a:latin typeface="Comic Sans MS"/>
                        </a:rPr>
                        <a:t>let</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a:solidFill>
                            <a:srgbClr val="000000"/>
                          </a:solidFill>
                          <a:latin typeface="Comic Sans MS"/>
                        </a:rPr>
                        <a:t>ss</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less hiss mess boss fuss kiss</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vMerge="1">
                  <a:txBody>
                    <a:bodyPr/>
                    <a:lstStyle/>
                    <a:p>
                      <a:endParaRPr lang="en-GB"/>
                    </a:p>
                  </a:txBody>
                  <a:tcPr/>
                </a:tc>
                <a:tc>
                  <a:txBody>
                    <a:bodyPr/>
                    <a:lstStyle/>
                    <a:p>
                      <a:pPr algn="l" fontAlgn="b"/>
                      <a:r>
                        <a:rPr lang="en-GB" sz="1400" b="0" i="0" u="none" strike="noStrike" dirty="0">
                          <a:solidFill>
                            <a:srgbClr val="000000"/>
                          </a:solidFill>
                          <a:latin typeface="Comic Sans MS"/>
                        </a:rPr>
                        <a:t>Tricky</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no go I into (reading)</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solidFill>
                            <a:srgbClr val="000000"/>
                          </a:solidFill>
                          <a:latin typeface="Comic Sans MS"/>
                        </a:rPr>
                        <a:t>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078">
                <a:tc>
                  <a:txBody>
                    <a:bodyPr/>
                    <a:lstStyle/>
                    <a:p>
                      <a:pPr algn="r" fontAlgn="b"/>
                      <a:r>
                        <a:rPr lang="en-GB" sz="900" b="0" i="0" u="none" strike="noStrike">
                          <a:solidFill>
                            <a:srgbClr val="000000"/>
                          </a:solidFill>
                          <a:latin typeface="Comic Sans MS"/>
                        </a:rPr>
                        <a:t>6</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en-GB" sz="900" b="0" i="0" u="none" strike="noStrike" dirty="0">
                          <a:solidFill>
                            <a:srgbClr val="000000"/>
                          </a:solidFill>
                          <a:latin typeface="Comic Sans MS"/>
                        </a:rPr>
                        <a:t>Revise </a:t>
                      </a:r>
                    </a:p>
                  </a:txBody>
                  <a:tcPr marL="7846" marR="7846" marT="7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2628</Words>
  <Application>Microsoft Office PowerPoint</Application>
  <PresentationFormat>On-screen Show (4:3)</PresentationFormat>
  <Paragraphs>629</Paragraphs>
  <Slides>17</Slides>
  <Notes>10</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Phonics</vt:lpstr>
      <vt:lpstr>Slide 2</vt:lpstr>
      <vt:lpstr>Slide 3</vt:lpstr>
      <vt:lpstr>Phonemes</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dc:title>
  <dc:creator>Sam</dc:creator>
  <cp:lastModifiedBy>Sam</cp:lastModifiedBy>
  <cp:revision>43</cp:revision>
  <dcterms:created xsi:type="dcterms:W3CDTF">2012-04-16T20:09:13Z</dcterms:created>
  <dcterms:modified xsi:type="dcterms:W3CDTF">2019-10-09T18:18:30Z</dcterms:modified>
</cp:coreProperties>
</file>